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svg" ContentType="image/svg+xml"/>
  <Override PartName="/ppt/media/image40.svg" ContentType="image/svg+xml"/>
  <Override PartName="/ppt/media/image42.svg" ContentType="image/svg+xml"/>
  <Override PartName="/ppt/media/image45.svg" ContentType="image/svg+xml"/>
  <Override PartName="/ppt/media/image47.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svg" ContentType="image/svg+xml"/>
  <Override PartName="/ppt/media/image61.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478" r:id="rId3"/>
    <p:sldId id="486" r:id="rId4"/>
    <p:sldId id="480" r:id="rId5"/>
    <p:sldId id="489" r:id="rId6"/>
    <p:sldId id="485" r:id="rId7"/>
    <p:sldId id="481" r:id="rId8"/>
    <p:sldId id="500" r:id="rId9"/>
    <p:sldId id="490" r:id="rId10"/>
    <p:sldId id="482" r:id="rId11"/>
    <p:sldId id="499" r:id="rId12"/>
    <p:sldId id="484" r:id="rId13"/>
    <p:sldId id="498" r:id="rId14"/>
    <p:sldId id="512" r:id="rId15"/>
    <p:sldId id="505" r:id="rId16"/>
  </p:sldIdLst>
  <p:sldSz cx="12192000" cy="6858000"/>
  <p:notesSz cx="6858000" cy="9144000"/>
  <p:embeddedFontLst>
    <p:embeddedFont>
      <p:font typeface="思源黑体 CN Bold" panose="020B0800000000000000" pitchFamily="34" charset="-122"/>
      <p:bold r:id="rId20"/>
    </p:embeddedFont>
  </p:embeddedFontLst>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5C"/>
    <a:srgbClr val="3187C6"/>
    <a:srgbClr val="F7C15D"/>
    <a:srgbClr val="DDECF7"/>
    <a:srgbClr val="F2F2F2"/>
    <a:srgbClr val="CDE3F3"/>
    <a:srgbClr val="004A82"/>
    <a:srgbClr val="FFFFFF"/>
    <a:srgbClr val="65A7D9"/>
    <a:srgbClr val="1D4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7" autoAdjust="0"/>
    <p:restoredTop sz="94660"/>
  </p:normalViewPr>
  <p:slideViewPr>
    <p:cSldViewPr snapToGrid="0">
      <p:cViewPr varScale="1">
        <p:scale>
          <a:sx n="61" d="100"/>
          <a:sy n="61" d="100"/>
        </p:scale>
        <p:origin x="78" y="948"/>
      </p:cViewPr>
      <p:guideLst>
        <p:guide orient="horz" pos="2181"/>
        <p:guide pos="1086"/>
      </p:guideLst>
    </p:cSldViewPr>
  </p:slideViewPr>
  <p:notesTextViewPr>
    <p:cViewPr>
      <p:scale>
        <a:sx n="1" d="1"/>
        <a:sy n="1" d="1"/>
      </p:scale>
      <p:origin x="0" y="0"/>
    </p:cViewPr>
  </p:notesTextViewPr>
  <p:sorterViewPr>
    <p:cViewPr>
      <p:scale>
        <a:sx n="128" d="100"/>
        <a:sy n="128" d="100"/>
      </p:scale>
      <p:origin x="0" y="-1574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1.xml"/><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9" name="图文框 18"/>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1" name="矩形 20"/>
          <p:cNvSpPr/>
          <p:nvPr userDrawn="1"/>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矩形 21"/>
          <p:cNvSpPr/>
          <p:nvPr userDrawn="1"/>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4" name="组合 23"/>
          <p:cNvGrpSpPr/>
          <p:nvPr userDrawn="1"/>
        </p:nvGrpSpPr>
        <p:grpSpPr>
          <a:xfrm>
            <a:off x="-913511" y="-1730840"/>
            <a:ext cx="13957141" cy="10476193"/>
            <a:chOff x="-913511" y="-1730840"/>
            <a:chExt cx="13957141" cy="10476193"/>
          </a:xfrm>
        </p:grpSpPr>
        <p:sp>
          <p:nvSpPr>
            <p:cNvPr id="25" name="斜纹 2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斜纹 27"/>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文框 5"/>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 name="图文框 6"/>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 name="矩形 7"/>
          <p:cNvSpPr/>
          <p:nvPr userDrawn="1"/>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9" name="矩形 8"/>
          <p:cNvSpPr/>
          <p:nvPr userDrawn="1"/>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0" name="矩形 9"/>
          <p:cNvSpPr/>
          <p:nvPr userDrawn="1"/>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1" name="矩形 10"/>
          <p:cNvSpPr/>
          <p:nvPr userDrawn="1"/>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2" name="矩形 11"/>
          <p:cNvSpPr/>
          <p:nvPr userDrawn="1"/>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3" name="矩形 12"/>
          <p:cNvSpPr/>
          <p:nvPr userDrawn="1"/>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4" name="矩形 13"/>
          <p:cNvSpPr/>
          <p:nvPr userDrawn="1"/>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矩形 14"/>
          <p:cNvSpPr/>
          <p:nvPr userDrawn="1"/>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userDrawn="1"/>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7" name="斜纹 16"/>
          <p:cNvSpPr/>
          <p:nvPr userDrawn="1"/>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8" name="斜纹 17"/>
          <p:cNvSpPr/>
          <p:nvPr userDrawn="1"/>
        </p:nvSpPr>
        <p:spPr>
          <a:xfrm rot="7976160" flipH="1">
            <a:off x="9786700" y="68799"/>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9" name="斜纹 18"/>
          <p:cNvSpPr/>
          <p:nvPr userDrawn="1"/>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矩形 23"/>
          <p:cNvSpPr/>
          <p:nvPr userDrawn="1"/>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720F0-B823-4B60-8E45-2EA48F4D966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2DCE8-BB96-407C-A723-39F591FD62D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svg"/><Relationship Id="rId7" Type="http://schemas.openxmlformats.org/officeDocument/2006/relationships/image" Target="../media/image50.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3" Type="http://schemas.openxmlformats.org/officeDocument/2006/relationships/image" Target="../media/image46.png"/><Relationship Id="rId2" Type="http://schemas.openxmlformats.org/officeDocument/2006/relationships/image" Target="../media/image45.svg"/><Relationship Id="rId12" Type="http://schemas.openxmlformats.org/officeDocument/2006/relationships/slideLayout" Target="../slideLayouts/slideLayout9.xml"/><Relationship Id="rId11" Type="http://schemas.openxmlformats.org/officeDocument/2006/relationships/image" Target="../media/image54.png"/><Relationship Id="rId10" Type="http://schemas.openxmlformats.org/officeDocument/2006/relationships/image" Target="../media/image53.svg"/><Relationship Id="rId1" Type="http://schemas.openxmlformats.org/officeDocument/2006/relationships/image" Target="../media/image44.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61.svg"/><Relationship Id="rId7" Type="http://schemas.openxmlformats.org/officeDocument/2006/relationships/image" Target="../media/image60.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microsoft.com/office/2007/relationships/hdphoto" Target="../media/image2.wdp"/><Relationship Id="rId11" Type="http://schemas.openxmlformats.org/officeDocument/2006/relationships/slideLayout" Target="../slideLayouts/slideLayout9.xml"/><Relationship Id="rId10" Type="http://schemas.openxmlformats.org/officeDocument/2006/relationships/image" Target="../media/image10.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12.svg"/><Relationship Id="rId17" Type="http://schemas.openxmlformats.org/officeDocument/2006/relationships/slideLayout" Target="../slideLayouts/slideLayout9.xml"/><Relationship Id="rId16" Type="http://schemas.openxmlformats.org/officeDocument/2006/relationships/image" Target="../media/image10.svg"/><Relationship Id="rId15" Type="http://schemas.openxmlformats.org/officeDocument/2006/relationships/image" Target="../media/image9.png"/><Relationship Id="rId14" Type="http://schemas.openxmlformats.org/officeDocument/2006/relationships/image" Target="../media/image24.svg"/><Relationship Id="rId13" Type="http://schemas.openxmlformats.org/officeDocument/2006/relationships/image" Target="../media/image23.png"/><Relationship Id="rId12" Type="http://schemas.openxmlformats.org/officeDocument/2006/relationships/image" Target="../media/image22.svg"/><Relationship Id="rId11" Type="http://schemas.openxmlformats.org/officeDocument/2006/relationships/image" Target="../media/image21.png"/><Relationship Id="rId10" Type="http://schemas.openxmlformats.org/officeDocument/2006/relationships/image" Target="../media/image20.sv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svg"/><Relationship Id="rId7"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26.svg"/><Relationship Id="rId11" Type="http://schemas.openxmlformats.org/officeDocument/2006/relationships/slideLayout" Target="../slideLayouts/slideLayout9.xml"/><Relationship Id="rId10" Type="http://schemas.openxmlformats.org/officeDocument/2006/relationships/image" Target="../media/image34.sv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42.svg"/><Relationship Id="rId7" Type="http://schemas.openxmlformats.org/officeDocument/2006/relationships/image" Target="../media/image41.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6" name="文本框 45"/>
          <p:cNvSpPr txBox="1"/>
          <p:nvPr/>
        </p:nvSpPr>
        <p:spPr>
          <a:xfrm>
            <a:off x="4796718" y="1596403"/>
            <a:ext cx="309880" cy="1322070"/>
          </a:xfrm>
          <a:prstGeom prst="rect">
            <a:avLst/>
          </a:prstGeom>
          <a:solidFill>
            <a:schemeClr val="bg1"/>
          </a:solidFill>
        </p:spPr>
        <p:txBody>
          <a:bodyPr wrap="none" rtlCol="0">
            <a:spAutoFit/>
          </a:bodyPr>
          <a:lstStyle/>
          <a:p>
            <a:endParaRPr lang="zh-CN" altLang="en-US" sz="8000" dirty="0">
              <a:solidFill>
                <a:srgbClr val="F7C15D"/>
              </a:solidFill>
              <a:latin typeface="思源黑体 CN Bold" panose="020B0800000000000000" pitchFamily="34" charset="-122"/>
              <a:ea typeface="思源黑体 CN Bold" panose="020B0800000000000000" pitchFamily="34" charset="-122"/>
            </a:endParaRPr>
          </a:p>
        </p:txBody>
      </p:sp>
      <p:sp>
        <p:nvSpPr>
          <p:cNvPr id="47" name="文本框 46"/>
          <p:cNvSpPr txBox="1"/>
          <p:nvPr/>
        </p:nvSpPr>
        <p:spPr>
          <a:xfrm>
            <a:off x="2576511" y="2952725"/>
            <a:ext cx="7040880" cy="922020"/>
          </a:xfrm>
          <a:prstGeom prst="rect">
            <a:avLst/>
          </a:prstGeom>
          <a:noFill/>
        </p:spPr>
        <p:txBody>
          <a:bodyPr wrap="none" rtlCol="0">
            <a:spAutoFit/>
          </a:bodyPr>
          <a:lstStyle/>
          <a:p>
            <a:r>
              <a:rPr lang="zh-CN" altLang="en-US" sz="5400" b="1" dirty="0">
                <a:solidFill>
                  <a:srgbClr val="123046"/>
                </a:solidFill>
                <a:ea typeface="思源黑体 CN Bold" panose="020B0800000000000000" pitchFamily="34" charset="-122"/>
              </a:rPr>
              <a:t>基于镜子的物联网系统</a:t>
            </a:r>
            <a:endParaRPr lang="zh-CN" altLang="en-US" sz="5400" b="1" dirty="0">
              <a:solidFill>
                <a:srgbClr val="123046"/>
              </a:solidFill>
              <a:ea typeface="思源黑体 CN Bold" panose="020B0800000000000000" pitchFamily="34" charset="-122"/>
            </a:endParaRPr>
          </a:p>
        </p:txBody>
      </p:sp>
      <p:sp>
        <p:nvSpPr>
          <p:cNvPr id="8" name="文本框 7"/>
          <p:cNvSpPr txBox="1"/>
          <p:nvPr/>
        </p:nvSpPr>
        <p:spPr>
          <a:xfrm>
            <a:off x="6696231" y="5692014"/>
            <a:ext cx="3591560" cy="368300"/>
          </a:xfrm>
          <a:prstGeom prst="rect">
            <a:avLst/>
          </a:prstGeom>
          <a:noFill/>
        </p:spPr>
        <p:txBody>
          <a:bodyPr wrap="none" rtlCol="0">
            <a:spAutoFit/>
          </a:bodyPr>
          <a:lstStyle/>
          <a:p>
            <a:pPr algn="l"/>
            <a:r>
              <a:rPr sz="1800" dirty="0" err="1">
                <a:solidFill>
                  <a:srgbClr val="0B1D2B"/>
                </a:solidFill>
                <a:latin typeface="思源黑体 CN Bold" panose="020B0800000000000000" pitchFamily="34" charset="-122"/>
                <a:ea typeface="思源黑体 CN Bold" panose="020B0800000000000000" pitchFamily="34" charset="-122"/>
              </a:rPr>
              <a:t>吴雨阳 季艺 刘晓辰 吴浩泽 王子铭</a:t>
            </a:r>
            <a:endParaRPr sz="1800" dirty="0" err="1">
              <a:solidFill>
                <a:srgbClr val="0B1D2B"/>
              </a:solidFill>
              <a:latin typeface="思源黑体 CN Bold" panose="020B0800000000000000" pitchFamily="34" charset="-122"/>
              <a:ea typeface="思源黑体 CN Bold" panose="020B0800000000000000" pitchFamily="34" charset="-122"/>
            </a:endParaRP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1402080" cy="460375"/>
          </a:xfrm>
          <a:prstGeom prst="rect">
            <a:avLst/>
          </a:prstGeom>
          <a:noFill/>
        </p:spPr>
        <p:txBody>
          <a:bodyPr wrap="none" rtlCol="0">
            <a:spAutoFit/>
          </a:bodyPr>
          <a:lstStyle/>
          <a:p>
            <a:r>
              <a:rPr lang="zh-CN" altLang="en-US" sz="2400" dirty="0">
                <a:solidFill>
                  <a:srgbClr val="00355C"/>
                </a:solidFill>
              </a:rPr>
              <a:t>技术架构</a:t>
            </a:r>
            <a:endParaRPr lang="zh-CN" altLang="en-US" sz="2400" dirty="0">
              <a:solidFill>
                <a:srgbClr val="00355C"/>
              </a:solidFill>
            </a:endParaRPr>
          </a:p>
        </p:txBody>
      </p:sp>
      <p:pic>
        <p:nvPicPr>
          <p:cNvPr id="7" name="图片 6"/>
          <p:cNvPicPr>
            <a:picLocks noChangeAspect="1"/>
          </p:cNvPicPr>
          <p:nvPr/>
        </p:nvPicPr>
        <p:blipFill>
          <a:blip r:embed="rId1"/>
          <a:stretch>
            <a:fillRect/>
          </a:stretch>
        </p:blipFill>
        <p:spPr>
          <a:xfrm>
            <a:off x="2022475" y="1069975"/>
            <a:ext cx="6739255" cy="5019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04</a:t>
              </a:r>
              <a:endParaRPr lang="zh-CN" altLang="en-US" sz="4000" i="1" dirty="0">
                <a:solidFill>
                  <a:schemeClr val="bg1"/>
                </a:solidFill>
              </a:endParaRPr>
            </a:p>
          </p:txBody>
        </p:sp>
      </p:grpSp>
      <p:sp>
        <p:nvSpPr>
          <p:cNvPr id="70" name="文本框 69"/>
          <p:cNvSpPr txBox="1"/>
          <p:nvPr/>
        </p:nvSpPr>
        <p:spPr>
          <a:xfrm>
            <a:off x="5273483" y="3301688"/>
            <a:ext cx="2011680" cy="645160"/>
          </a:xfrm>
          <a:prstGeom prst="rect">
            <a:avLst/>
          </a:prstGeom>
          <a:noFill/>
        </p:spPr>
        <p:txBody>
          <a:bodyPr wrap="none" rtlCol="0">
            <a:spAutoFit/>
          </a:bodyPr>
          <a:lstStyle/>
          <a:p>
            <a:r>
              <a:rPr lang="zh-CN" altLang="en-US" sz="3600" dirty="0"/>
              <a:t>模组定制</a:t>
            </a:r>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04</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pSp>
        <p:nvGrpSpPr>
          <p:cNvPr id="11" name="组合 10"/>
          <p:cNvGrpSpPr/>
          <p:nvPr/>
        </p:nvGrpSpPr>
        <p:grpSpPr>
          <a:xfrm>
            <a:off x="1186893" y="-4173892"/>
            <a:ext cx="8447612" cy="2494250"/>
            <a:chOff x="1595815" y="1371198"/>
            <a:chExt cx="8447612" cy="2494250"/>
          </a:xfrm>
        </p:grpSpPr>
        <p:grpSp>
          <p:nvGrpSpPr>
            <p:cNvPr id="5" name="组合 4"/>
            <p:cNvGrpSpPr/>
            <p:nvPr/>
          </p:nvGrpSpPr>
          <p:grpSpPr>
            <a:xfrm>
              <a:off x="3411024" y="2351805"/>
              <a:ext cx="1186775" cy="1186775"/>
              <a:chOff x="5797684" y="-2120631"/>
              <a:chExt cx="1186775" cy="1186775"/>
            </a:xfrm>
          </p:grpSpPr>
          <p:grpSp>
            <p:nvGrpSpPr>
              <p:cNvPr id="3" name="组合 2"/>
              <p:cNvGrpSpPr/>
              <p:nvPr/>
            </p:nvGrpSpPr>
            <p:grpSpPr>
              <a:xfrm>
                <a:off x="5797684" y="-2120631"/>
                <a:ext cx="1186775" cy="1186775"/>
                <a:chOff x="5797684" y="-2120631"/>
                <a:chExt cx="1186775" cy="1186775"/>
              </a:xfrm>
            </p:grpSpPr>
            <p:sp>
              <p:nvSpPr>
                <p:cNvPr id="2" name="椭圆 1"/>
                <p:cNvSpPr/>
                <p:nvPr/>
              </p:nvSpPr>
              <p:spPr>
                <a:xfrm>
                  <a:off x="5797684" y="-2120631"/>
                  <a:ext cx="1186775" cy="1186775"/>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5952289" y="-1966026"/>
                  <a:ext cx="877564" cy="87756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形 17" descr="发送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874468" y="-1975709"/>
                <a:ext cx="957397" cy="966150"/>
              </a:xfrm>
              <a:prstGeom prst="rect">
                <a:avLst/>
              </a:prstGeom>
            </p:spPr>
          </p:pic>
        </p:grpSp>
        <p:grpSp>
          <p:nvGrpSpPr>
            <p:cNvPr id="6" name="组合 5"/>
            <p:cNvGrpSpPr/>
            <p:nvPr/>
          </p:nvGrpSpPr>
          <p:grpSpPr>
            <a:xfrm>
              <a:off x="7041442" y="1698067"/>
              <a:ext cx="1186775" cy="1186775"/>
              <a:chOff x="7374223" y="-2709269"/>
              <a:chExt cx="1186775" cy="1186775"/>
            </a:xfrm>
          </p:grpSpPr>
          <p:grpSp>
            <p:nvGrpSpPr>
              <p:cNvPr id="24" name="组合 23"/>
              <p:cNvGrpSpPr/>
              <p:nvPr/>
            </p:nvGrpSpPr>
            <p:grpSpPr>
              <a:xfrm>
                <a:off x="7374223" y="-2709269"/>
                <a:ext cx="1186775" cy="1186775"/>
                <a:chOff x="5797684" y="-2120631"/>
                <a:chExt cx="1186775" cy="1186775"/>
              </a:xfrm>
            </p:grpSpPr>
            <p:sp>
              <p:nvSpPr>
                <p:cNvPr id="25" name="椭圆 24"/>
                <p:cNvSpPr/>
                <p:nvPr/>
              </p:nvSpPr>
              <p:spPr>
                <a:xfrm>
                  <a:off x="5797684" y="-2120631"/>
                  <a:ext cx="1186775" cy="1186775"/>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p:cNvSpPr/>
                <p:nvPr/>
              </p:nvSpPr>
              <p:spPr>
                <a:xfrm>
                  <a:off x="5952289" y="-1966026"/>
                  <a:ext cx="877564" cy="87756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形 14" descr="用户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9758" y="-2642503"/>
                <a:ext cx="937972" cy="1113592"/>
              </a:xfrm>
              <a:prstGeom prst="rect">
                <a:avLst/>
              </a:prstGeom>
            </p:spPr>
          </p:pic>
        </p:grpSp>
        <p:grpSp>
          <p:nvGrpSpPr>
            <p:cNvPr id="7" name="组合 6"/>
            <p:cNvGrpSpPr/>
            <p:nvPr/>
          </p:nvGrpSpPr>
          <p:grpSpPr>
            <a:xfrm>
              <a:off x="8856652" y="1371198"/>
              <a:ext cx="1186775" cy="1186775"/>
              <a:chOff x="8906387" y="-2290311"/>
              <a:chExt cx="1186775" cy="1186775"/>
            </a:xfrm>
          </p:grpSpPr>
          <p:grpSp>
            <p:nvGrpSpPr>
              <p:cNvPr id="28" name="组合 27"/>
              <p:cNvGrpSpPr/>
              <p:nvPr/>
            </p:nvGrpSpPr>
            <p:grpSpPr>
              <a:xfrm>
                <a:off x="8906387" y="-2290311"/>
                <a:ext cx="1186775" cy="1186775"/>
                <a:chOff x="5797684" y="-2120631"/>
                <a:chExt cx="1186775" cy="1186775"/>
              </a:xfrm>
            </p:grpSpPr>
            <p:sp>
              <p:nvSpPr>
                <p:cNvPr id="29" name="椭圆 28"/>
                <p:cNvSpPr/>
                <p:nvPr/>
              </p:nvSpPr>
              <p:spPr>
                <a:xfrm>
                  <a:off x="5797684" y="-2120631"/>
                  <a:ext cx="1186775" cy="1186775"/>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5952289" y="-1966026"/>
                  <a:ext cx="877564" cy="87756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形 15" descr="硬币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932" y="-2148766"/>
                <a:ext cx="937972" cy="937972"/>
              </a:xfrm>
              <a:prstGeom prst="rect">
                <a:avLst/>
              </a:prstGeom>
            </p:spPr>
          </p:pic>
        </p:grpSp>
        <p:grpSp>
          <p:nvGrpSpPr>
            <p:cNvPr id="8" name="组合 7"/>
            <p:cNvGrpSpPr/>
            <p:nvPr/>
          </p:nvGrpSpPr>
          <p:grpSpPr>
            <a:xfrm>
              <a:off x="5226233" y="2024936"/>
              <a:ext cx="1186775" cy="1186775"/>
              <a:chOff x="7001674" y="-1637450"/>
              <a:chExt cx="1186775" cy="1186775"/>
            </a:xfrm>
          </p:grpSpPr>
          <p:grpSp>
            <p:nvGrpSpPr>
              <p:cNvPr id="21" name="组合 20"/>
              <p:cNvGrpSpPr/>
              <p:nvPr/>
            </p:nvGrpSpPr>
            <p:grpSpPr>
              <a:xfrm>
                <a:off x="7001674" y="-1637450"/>
                <a:ext cx="1186775" cy="1186775"/>
                <a:chOff x="5797684" y="-2120631"/>
                <a:chExt cx="1186775" cy="1186775"/>
              </a:xfrm>
            </p:grpSpPr>
            <p:sp>
              <p:nvSpPr>
                <p:cNvPr id="22" name="椭圆 21"/>
                <p:cNvSpPr/>
                <p:nvPr/>
              </p:nvSpPr>
              <p:spPr>
                <a:xfrm>
                  <a:off x="5797684" y="-2120631"/>
                  <a:ext cx="1186775" cy="1186775"/>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p:cNvSpPr/>
                <p:nvPr/>
              </p:nvSpPr>
              <p:spPr>
                <a:xfrm>
                  <a:off x="5952289" y="-1966026"/>
                  <a:ext cx="877564" cy="87756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形 16" descr="建筑砖墙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159458" y="-1533258"/>
                <a:ext cx="944403" cy="944403"/>
              </a:xfrm>
              <a:prstGeom prst="rect">
                <a:avLst/>
              </a:prstGeom>
            </p:spPr>
          </p:pic>
        </p:grpSp>
        <p:grpSp>
          <p:nvGrpSpPr>
            <p:cNvPr id="4" name="组合 3"/>
            <p:cNvGrpSpPr/>
            <p:nvPr/>
          </p:nvGrpSpPr>
          <p:grpSpPr>
            <a:xfrm>
              <a:off x="1595815" y="2678673"/>
              <a:ext cx="1186775" cy="1186775"/>
              <a:chOff x="3231102" y="-2076233"/>
              <a:chExt cx="1186775" cy="1186775"/>
            </a:xfrm>
          </p:grpSpPr>
          <p:sp>
            <p:nvSpPr>
              <p:cNvPr id="33" name="椭圆 32"/>
              <p:cNvSpPr/>
              <p:nvPr/>
            </p:nvSpPr>
            <p:spPr>
              <a:xfrm>
                <a:off x="3231102" y="-2076233"/>
                <a:ext cx="1186775" cy="1186775"/>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形 35" descr="地球仪: 亚洲和澳大利亚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71231" y="-1945723"/>
                <a:ext cx="937972" cy="958665"/>
              </a:xfrm>
              <a:prstGeom prst="rect">
                <a:avLst/>
              </a:prstGeom>
            </p:spPr>
          </p:pic>
        </p:grpSp>
      </p:grpSp>
      <p:sp>
        <p:nvSpPr>
          <p:cNvPr id="38" name="文本框 37"/>
          <p:cNvSpPr txBox="1"/>
          <p:nvPr/>
        </p:nvSpPr>
        <p:spPr>
          <a:xfrm>
            <a:off x="1410978" y="693555"/>
            <a:ext cx="1402080" cy="460375"/>
          </a:xfrm>
          <a:prstGeom prst="rect">
            <a:avLst/>
          </a:prstGeom>
          <a:noFill/>
        </p:spPr>
        <p:txBody>
          <a:bodyPr wrap="none" rtlCol="0">
            <a:spAutoFit/>
          </a:bodyPr>
          <a:lstStyle/>
          <a:p>
            <a:r>
              <a:rPr lang="zh-CN" altLang="en-US" sz="2400" dirty="0">
                <a:solidFill>
                  <a:srgbClr val="00355C"/>
                </a:solidFill>
              </a:rPr>
              <a:t>模组定制</a:t>
            </a:r>
            <a:endParaRPr lang="zh-CN" altLang="en-US" sz="2400" dirty="0">
              <a:solidFill>
                <a:srgbClr val="00355C"/>
              </a:solidFill>
            </a:endParaRPr>
          </a:p>
        </p:txBody>
      </p:sp>
      <p:grpSp>
        <p:nvGrpSpPr>
          <p:cNvPr id="14" name="组合 13"/>
          <p:cNvGrpSpPr/>
          <p:nvPr/>
        </p:nvGrpSpPr>
        <p:grpSpPr>
          <a:xfrm>
            <a:off x="2028477" y="-2784968"/>
            <a:ext cx="8135045" cy="2539385"/>
            <a:chOff x="2202754" y="2920715"/>
            <a:chExt cx="8135045" cy="2539385"/>
          </a:xfrm>
          <a:solidFill>
            <a:srgbClr val="3187C6"/>
          </a:solidFill>
        </p:grpSpPr>
        <p:sp>
          <p:nvSpPr>
            <p:cNvPr id="32" name="矩形: 圆角 31"/>
            <p:cNvSpPr/>
            <p:nvPr/>
          </p:nvSpPr>
          <p:spPr>
            <a:xfrm rot="5400000">
              <a:off x="2501675" y="4260782"/>
              <a:ext cx="900397" cy="1498240"/>
            </a:xfrm>
            <a:prstGeom prst="round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等腰三角形 36"/>
            <p:cNvSpPr/>
            <p:nvPr/>
          </p:nvSpPr>
          <p:spPr>
            <a:xfrm>
              <a:off x="3448785" y="4150480"/>
              <a:ext cx="255211" cy="255211"/>
            </a:xfrm>
            <a:prstGeom prst="triangle">
              <a:avLst>
                <a:gd name="adj" fmla="val 100000"/>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矩形: 圆角 38"/>
            <p:cNvSpPr/>
            <p:nvPr/>
          </p:nvSpPr>
          <p:spPr>
            <a:xfrm rot="5400000">
              <a:off x="4157546" y="3851035"/>
              <a:ext cx="900397" cy="1498240"/>
            </a:xfrm>
            <a:prstGeom prst="round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等腰三角形 40"/>
            <p:cNvSpPr/>
            <p:nvPr/>
          </p:nvSpPr>
          <p:spPr>
            <a:xfrm>
              <a:off x="5104656" y="3740733"/>
              <a:ext cx="255211" cy="255211"/>
            </a:xfrm>
            <a:prstGeom prst="triangle">
              <a:avLst>
                <a:gd name="adj" fmla="val 100000"/>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矩形: 圆角 41"/>
            <p:cNvSpPr/>
            <p:nvPr/>
          </p:nvSpPr>
          <p:spPr>
            <a:xfrm rot="5400000">
              <a:off x="5813418" y="3441288"/>
              <a:ext cx="900397" cy="1498240"/>
            </a:xfrm>
            <a:prstGeom prst="round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矩形: 圆角 42"/>
            <p:cNvSpPr/>
            <p:nvPr/>
          </p:nvSpPr>
          <p:spPr>
            <a:xfrm>
              <a:off x="5789419" y="4019808"/>
              <a:ext cx="1235397" cy="653791"/>
            </a:xfrm>
            <a:prstGeom prst="roundRect">
              <a:avLst/>
            </a:prstGeom>
            <a:solidFill>
              <a:srgbClr val="DDECF7"/>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endParaRPr lang="zh-CN" altLang="en-US" sz="3500" kern="1200" dirty="0"/>
            </a:p>
          </p:txBody>
        </p:sp>
        <p:sp>
          <p:nvSpPr>
            <p:cNvPr id="44" name="等腰三角形 43"/>
            <p:cNvSpPr/>
            <p:nvPr/>
          </p:nvSpPr>
          <p:spPr>
            <a:xfrm>
              <a:off x="6760528" y="3330986"/>
              <a:ext cx="255211" cy="255211"/>
            </a:xfrm>
            <a:prstGeom prst="triangle">
              <a:avLst>
                <a:gd name="adj" fmla="val 100000"/>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矩形: 圆角 44"/>
            <p:cNvSpPr/>
            <p:nvPr/>
          </p:nvSpPr>
          <p:spPr>
            <a:xfrm rot="5400000">
              <a:off x="7469289" y="3031541"/>
              <a:ext cx="900397" cy="1498240"/>
            </a:xfrm>
            <a:prstGeom prst="round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矩形: 圆角 45"/>
            <p:cNvSpPr/>
            <p:nvPr/>
          </p:nvSpPr>
          <p:spPr>
            <a:xfrm>
              <a:off x="7445290" y="3610062"/>
              <a:ext cx="1236017" cy="633498"/>
            </a:xfrm>
            <a:prstGeom prst="roundRect">
              <a:avLst/>
            </a:prstGeom>
            <a:solidFill>
              <a:srgbClr val="DDECF7"/>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zh-CN" altLang="en-US" sz="3900" kern="1200" dirty="0"/>
            </a:p>
          </p:txBody>
        </p:sp>
        <p:sp>
          <p:nvSpPr>
            <p:cNvPr id="47" name="等腰三角形 46"/>
            <p:cNvSpPr/>
            <p:nvPr/>
          </p:nvSpPr>
          <p:spPr>
            <a:xfrm>
              <a:off x="8416399" y="2921239"/>
              <a:ext cx="255211" cy="255211"/>
            </a:xfrm>
            <a:prstGeom prst="triangle">
              <a:avLst>
                <a:gd name="adj" fmla="val 100000"/>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矩形: 圆角 47"/>
            <p:cNvSpPr/>
            <p:nvPr/>
          </p:nvSpPr>
          <p:spPr>
            <a:xfrm rot="5400000">
              <a:off x="9125780" y="2621794"/>
              <a:ext cx="900397" cy="1498240"/>
            </a:xfrm>
            <a:prstGeom prst="round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矩形: 圆角 48"/>
            <p:cNvSpPr/>
            <p:nvPr/>
          </p:nvSpPr>
          <p:spPr>
            <a:xfrm>
              <a:off x="9101162" y="3200315"/>
              <a:ext cx="1236637" cy="633498"/>
            </a:xfrm>
            <a:prstGeom prst="roundRect">
              <a:avLst/>
            </a:prstGeom>
            <a:solidFill>
              <a:srgbClr val="DDECF7"/>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zh-CN" altLang="en-US" sz="3900" kern="1200" dirty="0"/>
            </a:p>
          </p:txBody>
        </p:sp>
        <p:sp>
          <p:nvSpPr>
            <p:cNvPr id="60" name="矩形: 圆角 59"/>
            <p:cNvSpPr/>
            <p:nvPr/>
          </p:nvSpPr>
          <p:spPr>
            <a:xfrm>
              <a:off x="2464977" y="4810343"/>
              <a:ext cx="1100652" cy="591857"/>
            </a:xfrm>
            <a:prstGeom prst="roundRect">
              <a:avLst/>
            </a:prstGeom>
            <a:solidFill>
              <a:srgbClr val="DDECF7"/>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endParaRPr lang="zh-CN" altLang="en-US" sz="3500" kern="1200"/>
            </a:p>
          </p:txBody>
        </p:sp>
        <p:sp>
          <p:nvSpPr>
            <p:cNvPr id="61" name="矩形: 圆角 60"/>
            <p:cNvSpPr/>
            <p:nvPr/>
          </p:nvSpPr>
          <p:spPr>
            <a:xfrm>
              <a:off x="4133548" y="4413296"/>
              <a:ext cx="1235397" cy="680665"/>
            </a:xfrm>
            <a:prstGeom prst="roundRect">
              <a:avLst/>
            </a:prstGeom>
            <a:solidFill>
              <a:srgbClr val="DDECF7"/>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endParaRPr lang="zh-CN" altLang="en-US" sz="3500" kern="1200" dirty="0"/>
            </a:p>
          </p:txBody>
        </p:sp>
      </p:grpSp>
      <p:sp>
        <p:nvSpPr>
          <p:cNvPr id="9" name="箭头: 右 8"/>
          <p:cNvSpPr/>
          <p:nvPr/>
        </p:nvSpPr>
        <p:spPr>
          <a:xfrm rot="20843615">
            <a:off x="-403920" y="1804847"/>
            <a:ext cx="11177153" cy="2417014"/>
          </a:xfrm>
          <a:prstGeom prst="rightArrow">
            <a:avLst/>
          </a:prstGeom>
          <a:gradFill>
            <a:gsLst>
              <a:gs pos="0">
                <a:schemeClr val="accent4">
                  <a:lumMod val="20000"/>
                  <a:lumOff val="80000"/>
                  <a:alpha val="50000"/>
                </a:schemeClr>
              </a:gs>
              <a:gs pos="92000">
                <a:schemeClr val="accent4">
                  <a:lumMod val="20000"/>
                  <a:lumOff val="8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文本框 97"/>
          <p:cNvSpPr txBox="1"/>
          <p:nvPr/>
        </p:nvSpPr>
        <p:spPr>
          <a:xfrm>
            <a:off x="1631936" y="1518189"/>
            <a:ext cx="1960880" cy="398780"/>
          </a:xfrm>
          <a:prstGeom prst="rect">
            <a:avLst/>
          </a:prstGeom>
          <a:noFill/>
        </p:spPr>
        <p:txBody>
          <a:bodyPr wrap="none" rtlCol="0">
            <a:spAutoFit/>
          </a:bodyPr>
          <a:lstStyle/>
          <a:p>
            <a:r>
              <a:rPr lang="zh-CN" altLang="en-US" sz="2000" dirty="0">
                <a:solidFill>
                  <a:srgbClr val="00355C"/>
                </a:solidFill>
              </a:rPr>
              <a:t>大量第三方模组</a:t>
            </a:r>
            <a:endParaRPr lang="zh-CN" altLang="en-US" sz="2000" dirty="0">
              <a:solidFill>
                <a:srgbClr val="00355C"/>
              </a:solidFill>
            </a:endParaRPr>
          </a:p>
        </p:txBody>
      </p:sp>
      <p:sp>
        <p:nvSpPr>
          <p:cNvPr id="99" name="文本框 60"/>
          <p:cNvSpPr/>
          <p:nvPr/>
        </p:nvSpPr>
        <p:spPr>
          <a:xfrm>
            <a:off x="1631937" y="1929847"/>
            <a:ext cx="4436300" cy="51435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100" b="0" i="0" u="none" strike="noStrike" kern="1200" cap="none" spc="0" normalizeH="0" baseline="0" noProof="0" dirty="0">
                <a:ln>
                  <a:noFill/>
                </a:ln>
                <a:solidFill>
                  <a:srgbClr val="3187C6"/>
                </a:solidFill>
                <a:effectLst/>
                <a:uLnTx/>
                <a:uFillTx/>
                <a:cs typeface="+mn-ea"/>
                <a:sym typeface="+mn-lt"/>
              </a:rPr>
              <a:t>https://github.com/MichMich/MagicMirror/wiki/3rd-party-modules</a:t>
            </a:r>
            <a:endParaRPr kumimoji="0" lang="zh-CN" altLang="en-US" sz="1100" b="0" i="0" u="none" strike="noStrike" kern="1200" cap="none" spc="0" normalizeH="0" baseline="0" noProof="0" dirty="0">
              <a:ln>
                <a:noFill/>
              </a:ln>
              <a:solidFill>
                <a:srgbClr val="3187C6"/>
              </a:solidFill>
              <a:effectLst/>
              <a:uLnTx/>
              <a:uFillTx/>
              <a:cs typeface="+mn-ea"/>
              <a:sym typeface="+mn-lt"/>
            </a:endParaRPr>
          </a:p>
        </p:txBody>
      </p:sp>
      <p:grpSp>
        <p:nvGrpSpPr>
          <p:cNvPr id="109" name="组合 108"/>
          <p:cNvGrpSpPr/>
          <p:nvPr/>
        </p:nvGrpSpPr>
        <p:grpSpPr>
          <a:xfrm>
            <a:off x="1699482" y="4641376"/>
            <a:ext cx="3587208" cy="1480702"/>
            <a:chOff x="1699482" y="4684918"/>
            <a:chExt cx="3587208" cy="1480702"/>
          </a:xfrm>
        </p:grpSpPr>
        <p:sp>
          <p:nvSpPr>
            <p:cNvPr id="100" name="文本框 60"/>
            <p:cNvSpPr/>
            <p:nvPr/>
          </p:nvSpPr>
          <p:spPr>
            <a:xfrm>
              <a:off x="1699482" y="5035955"/>
              <a:ext cx="1753891" cy="112966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900" b="0" i="0" u="none" strike="noStrike" kern="1200" cap="none" spc="0" normalizeH="0" baseline="0" noProof="0" dirty="0">
                  <a:ln>
                    <a:noFill/>
                  </a:ln>
                  <a:solidFill>
                    <a:srgbClr val="3187C6"/>
                  </a:solidFill>
                  <a:effectLst/>
                  <a:uLnTx/>
                  <a:uFillTx/>
                  <a:cs typeface="+mn-ea"/>
                  <a:sym typeface="+mn-lt"/>
                </a:rPr>
                <a:t>类别包含开发 / 核心魔术镜²，金融，新闻 / 宗教 / 信息，交通 / 旅行，语音控制，天气，体育</a:t>
              </a:r>
              <a:endParaRPr kumimoji="0" lang="zh-CN" altLang="en-US" sz="900" b="0" i="0" u="none" strike="noStrike" kern="1200" cap="none" spc="0" normalizeH="0" baseline="0" noProof="0" dirty="0">
                <a:ln>
                  <a:noFill/>
                </a:ln>
                <a:solidFill>
                  <a:srgbClr val="3187C6"/>
                </a:solidFill>
                <a:effectLst/>
                <a:uLnTx/>
                <a:uFillTx/>
                <a:cs typeface="+mn-ea"/>
                <a:sym typeface="+mn-lt"/>
              </a:endParaRPr>
            </a:p>
            <a:p>
              <a:pPr>
                <a:lnSpc>
                  <a:spcPct val="125000"/>
                </a:lnSpc>
                <a:defRPr/>
              </a:pPr>
              <a:r>
                <a:rPr kumimoji="0" lang="zh-CN" altLang="en-US" sz="900" b="0" i="0" u="none" strike="noStrike" kern="1200" cap="none" spc="0" normalizeH="0" baseline="0" noProof="0" dirty="0">
                  <a:ln>
                    <a:noFill/>
                  </a:ln>
                  <a:solidFill>
                    <a:srgbClr val="3187C6"/>
                  </a:solidFill>
                  <a:effectLst/>
                  <a:uLnTx/>
                  <a:uFillTx/>
                  <a:cs typeface="+mn-ea"/>
                  <a:sym typeface="+mn-lt"/>
                </a:rPr>
                <a:t>，公用事业 / 物联网 / 第三方 / 集成，娱乐 / 杂项，健康，教育</a:t>
              </a:r>
              <a:endParaRPr kumimoji="0" lang="zh-CN" altLang="en-US" sz="900" b="0" i="0" u="none" strike="noStrike" kern="1200" cap="none" spc="0" normalizeH="0" baseline="0" noProof="0" dirty="0">
                <a:ln>
                  <a:noFill/>
                </a:ln>
                <a:solidFill>
                  <a:srgbClr val="3187C6"/>
                </a:solidFill>
                <a:effectLst/>
                <a:uLnTx/>
                <a:uFillTx/>
                <a:cs typeface="+mn-ea"/>
                <a:sym typeface="+mn-lt"/>
              </a:endParaRPr>
            </a:p>
          </p:txBody>
        </p:sp>
        <p:sp>
          <p:nvSpPr>
            <p:cNvPr id="101" name="文本框 60"/>
            <p:cNvSpPr/>
            <p:nvPr/>
          </p:nvSpPr>
          <p:spPr>
            <a:xfrm>
              <a:off x="3532799" y="4684918"/>
              <a:ext cx="1753891" cy="61023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900" b="0" i="0" u="none" strike="noStrike" kern="1200" cap="none" spc="0" normalizeH="0" baseline="0" noProof="0" dirty="0">
                  <a:ln>
                    <a:noFill/>
                  </a:ln>
                  <a:solidFill>
                    <a:srgbClr val="3187C6"/>
                  </a:solidFill>
                  <a:effectLst/>
                  <a:uLnTx/>
                  <a:uFillTx/>
                  <a:cs typeface="+mn-ea"/>
                  <a:sym typeface="+mn-lt"/>
                </a:rPr>
                <a:t>无论是新闻信息，游戏排名，股市行情，远程控制，交通旅行，都能显示</a:t>
              </a:r>
              <a:endParaRPr kumimoji="0" lang="zh-CN" altLang="en-US" sz="900" b="0" i="0" u="none" strike="noStrike" kern="1200" cap="none" spc="0" normalizeH="0" baseline="0" noProof="0" dirty="0">
                <a:ln>
                  <a:noFill/>
                </a:ln>
                <a:solidFill>
                  <a:srgbClr val="3187C6"/>
                </a:solidFill>
                <a:effectLst/>
                <a:uLnTx/>
                <a:uFillTx/>
                <a:cs typeface="+mn-ea"/>
                <a:sym typeface="+mn-lt"/>
              </a:endParaRPr>
            </a:p>
          </p:txBody>
        </p:sp>
      </p:grpSp>
      <p:grpSp>
        <p:nvGrpSpPr>
          <p:cNvPr id="115" name="组合 114"/>
          <p:cNvGrpSpPr/>
          <p:nvPr/>
        </p:nvGrpSpPr>
        <p:grpSpPr>
          <a:xfrm>
            <a:off x="1768017" y="2866578"/>
            <a:ext cx="8600440" cy="2045358"/>
            <a:chOff x="1768017" y="2924634"/>
            <a:chExt cx="8600440" cy="2045358"/>
          </a:xfrm>
        </p:grpSpPr>
        <p:sp>
          <p:nvSpPr>
            <p:cNvPr id="76" name="矩形: 圆角 75"/>
            <p:cNvSpPr/>
            <p:nvPr/>
          </p:nvSpPr>
          <p:spPr>
            <a:xfrm>
              <a:off x="5575897" y="3671759"/>
              <a:ext cx="1236017" cy="633498"/>
            </a:xfrm>
            <a:prstGeom prst="roundRect">
              <a:avLst/>
            </a:prstGeom>
            <a:solidFill>
              <a:srgbClr val="DDECF7"/>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zh-CN" altLang="en-US" sz="3900" kern="1200" dirty="0"/>
            </a:p>
          </p:txBody>
        </p:sp>
        <p:grpSp>
          <p:nvGrpSpPr>
            <p:cNvPr id="95" name="组合 94"/>
            <p:cNvGrpSpPr/>
            <p:nvPr/>
          </p:nvGrpSpPr>
          <p:grpSpPr>
            <a:xfrm>
              <a:off x="3527239" y="2943542"/>
              <a:ext cx="1510939" cy="1671868"/>
              <a:chOff x="3414226" y="3084487"/>
              <a:chExt cx="1510939" cy="1671868"/>
            </a:xfrm>
          </p:grpSpPr>
          <p:grpSp>
            <p:nvGrpSpPr>
              <p:cNvPr id="51" name="组合 50"/>
              <p:cNvGrpSpPr/>
              <p:nvPr/>
            </p:nvGrpSpPr>
            <p:grpSpPr>
              <a:xfrm>
                <a:off x="3414226" y="3843257"/>
                <a:ext cx="1510939" cy="913098"/>
                <a:chOff x="7157668" y="6964297"/>
                <a:chExt cx="1510939" cy="913098"/>
              </a:xfrm>
            </p:grpSpPr>
            <p:sp>
              <p:nvSpPr>
                <p:cNvPr id="62" name="矩形: 圆角 61"/>
                <p:cNvSpPr/>
                <p:nvPr/>
              </p:nvSpPr>
              <p:spPr>
                <a:xfrm rot="5400000">
                  <a:off x="7456589" y="6665376"/>
                  <a:ext cx="900397" cy="1498240"/>
                </a:xfrm>
                <a:prstGeom prst="roundRect">
                  <a:avLst/>
                </a:prstGeom>
                <a:solidFill>
                  <a:srgbClr val="3187C6"/>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矩形: 圆角 62"/>
                <p:cNvSpPr/>
                <p:nvPr/>
              </p:nvSpPr>
              <p:spPr>
                <a:xfrm>
                  <a:off x="7432590" y="7243897"/>
                  <a:ext cx="1236017" cy="633498"/>
                </a:xfrm>
                <a:prstGeom prst="roundRect">
                  <a:avLst/>
                </a:prstGeom>
                <a:solidFill>
                  <a:srgbClr val="DDECF7"/>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zh-CN" altLang="en-US" sz="3900" kern="1200" dirty="0"/>
                </a:p>
              </p:txBody>
            </p:sp>
          </p:grpSp>
          <p:pic>
            <p:nvPicPr>
              <p:cNvPr id="87" name="图形 86" descr="发送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780430" y="3084487"/>
                <a:ext cx="715334" cy="721874"/>
              </a:xfrm>
              <a:prstGeom prst="rect">
                <a:avLst/>
              </a:prstGeom>
            </p:spPr>
          </p:pic>
        </p:grpSp>
        <p:sp>
          <p:nvSpPr>
            <p:cNvPr id="82" name="矩形: 圆角 81"/>
            <p:cNvSpPr/>
            <p:nvPr/>
          </p:nvSpPr>
          <p:spPr>
            <a:xfrm>
              <a:off x="9132440" y="2924634"/>
              <a:ext cx="1236017" cy="633498"/>
            </a:xfrm>
            <a:prstGeom prst="roundRect">
              <a:avLst/>
            </a:prstGeom>
            <a:solidFill>
              <a:srgbClr val="DDECF7"/>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zh-CN" altLang="en-US" sz="3900" kern="1200" dirty="0"/>
            </a:p>
          </p:txBody>
        </p:sp>
        <p:grpSp>
          <p:nvGrpSpPr>
            <p:cNvPr id="96" name="组合 95"/>
            <p:cNvGrpSpPr/>
            <p:nvPr/>
          </p:nvGrpSpPr>
          <p:grpSpPr>
            <a:xfrm>
              <a:off x="1768017" y="3265271"/>
              <a:ext cx="1510939" cy="1704721"/>
              <a:chOff x="1646613" y="3583315"/>
              <a:chExt cx="1510939" cy="1704721"/>
            </a:xfrm>
          </p:grpSpPr>
          <p:grpSp>
            <p:nvGrpSpPr>
              <p:cNvPr id="83" name="组合 82"/>
              <p:cNvGrpSpPr/>
              <p:nvPr/>
            </p:nvGrpSpPr>
            <p:grpSpPr>
              <a:xfrm>
                <a:off x="1646613" y="4360424"/>
                <a:ext cx="1510939" cy="927612"/>
                <a:chOff x="7157668" y="6964297"/>
                <a:chExt cx="1510939" cy="927612"/>
              </a:xfrm>
            </p:grpSpPr>
            <p:sp>
              <p:nvSpPr>
                <p:cNvPr id="84" name="矩形: 圆角 83"/>
                <p:cNvSpPr/>
                <p:nvPr/>
              </p:nvSpPr>
              <p:spPr>
                <a:xfrm rot="5400000">
                  <a:off x="7456589" y="6665376"/>
                  <a:ext cx="900397" cy="1498240"/>
                </a:xfrm>
                <a:prstGeom prst="roundRect">
                  <a:avLst/>
                </a:prstGeom>
                <a:solidFill>
                  <a:srgbClr val="3187C6"/>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矩形: 圆角 84"/>
                <p:cNvSpPr/>
                <p:nvPr/>
              </p:nvSpPr>
              <p:spPr>
                <a:xfrm>
                  <a:off x="7432590" y="7258411"/>
                  <a:ext cx="1236017" cy="633498"/>
                </a:xfrm>
                <a:prstGeom prst="roundRect">
                  <a:avLst/>
                </a:prstGeom>
                <a:solidFill>
                  <a:srgbClr val="DDECF7"/>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zh-CN" altLang="en-US" sz="3900" kern="1200" dirty="0"/>
                </a:p>
              </p:txBody>
            </p:sp>
          </p:grpSp>
          <p:pic>
            <p:nvPicPr>
              <p:cNvPr id="90" name="图形 89" descr="地球仪: 亚洲和澳大利亚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04254" y="3583315"/>
                <a:ext cx="700821" cy="716282"/>
              </a:xfrm>
              <a:prstGeom prst="rect">
                <a:avLst/>
              </a:prstGeom>
            </p:spPr>
          </p:pic>
        </p:grpSp>
        <p:sp>
          <p:nvSpPr>
            <p:cNvPr id="110" name="文本框 109"/>
            <p:cNvSpPr txBox="1"/>
            <p:nvPr/>
          </p:nvSpPr>
          <p:spPr>
            <a:xfrm>
              <a:off x="2028476" y="4503892"/>
              <a:ext cx="1198880" cy="398780"/>
            </a:xfrm>
            <a:prstGeom prst="rect">
              <a:avLst/>
            </a:prstGeom>
            <a:noFill/>
          </p:spPr>
          <p:txBody>
            <a:bodyPr wrap="none" rtlCol="0">
              <a:spAutoFit/>
            </a:bodyPr>
            <a:lstStyle/>
            <a:p>
              <a:r>
                <a:rPr lang="zh-CN" altLang="en-US" sz="2000" dirty="0">
                  <a:solidFill>
                    <a:srgbClr val="00355C"/>
                  </a:solidFill>
                </a:rPr>
                <a:t>分类明确</a:t>
              </a:r>
              <a:endParaRPr lang="zh-CN" altLang="en-US" sz="2000" dirty="0">
                <a:solidFill>
                  <a:srgbClr val="00355C"/>
                </a:solidFill>
              </a:endParaRPr>
            </a:p>
          </p:txBody>
        </p:sp>
        <p:sp>
          <p:nvSpPr>
            <p:cNvPr id="113" name="文本框 112"/>
            <p:cNvSpPr txBox="1"/>
            <p:nvPr/>
          </p:nvSpPr>
          <p:spPr>
            <a:xfrm>
              <a:off x="3820986" y="4152143"/>
              <a:ext cx="1198880" cy="398780"/>
            </a:xfrm>
            <a:prstGeom prst="rect">
              <a:avLst/>
            </a:prstGeom>
            <a:noFill/>
          </p:spPr>
          <p:txBody>
            <a:bodyPr wrap="none" rtlCol="0">
              <a:spAutoFit/>
            </a:bodyPr>
            <a:lstStyle/>
            <a:p>
              <a:r>
                <a:rPr lang="zh-CN" altLang="en-US" sz="2000" dirty="0">
                  <a:solidFill>
                    <a:srgbClr val="00355C"/>
                  </a:solidFill>
                </a:rPr>
                <a:t>功能多样</a:t>
              </a:r>
              <a:endParaRPr lang="zh-CN" altLang="en-US" sz="2000" dirty="0">
                <a:solidFill>
                  <a:srgbClr val="00355C"/>
                </a:solidFill>
              </a:endParaRPr>
            </a:p>
          </p:txBody>
        </p:sp>
      </p:grpSp>
      <p:pic>
        <p:nvPicPr>
          <p:cNvPr id="12" name="图片 11"/>
          <p:cNvPicPr>
            <a:picLocks noChangeAspect="1"/>
          </p:cNvPicPr>
          <p:nvPr/>
        </p:nvPicPr>
        <p:blipFill>
          <a:blip r:embed="rId11"/>
          <a:stretch>
            <a:fillRect/>
          </a:stretch>
        </p:blipFill>
        <p:spPr>
          <a:xfrm>
            <a:off x="5849620" y="1154430"/>
            <a:ext cx="5352415" cy="50253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1402080" cy="460375"/>
          </a:xfrm>
          <a:prstGeom prst="rect">
            <a:avLst/>
          </a:prstGeom>
          <a:noFill/>
        </p:spPr>
        <p:txBody>
          <a:bodyPr wrap="none" rtlCol="0">
            <a:spAutoFit/>
          </a:bodyPr>
          <a:lstStyle/>
          <a:p>
            <a:r>
              <a:rPr lang="zh-CN" altLang="en-US" sz="2400" dirty="0">
                <a:solidFill>
                  <a:srgbClr val="00355C"/>
                </a:solidFill>
              </a:rPr>
              <a:t>场景示例</a:t>
            </a:r>
            <a:endParaRPr lang="zh-CN" altLang="en-US" sz="2400" dirty="0">
              <a:solidFill>
                <a:srgbClr val="00355C"/>
              </a:solidFill>
            </a:endParaRPr>
          </a:p>
        </p:txBody>
      </p:sp>
      <p:grpSp>
        <p:nvGrpSpPr>
          <p:cNvPr id="13" name="组合 12"/>
          <p:cNvGrpSpPr/>
          <p:nvPr/>
        </p:nvGrpSpPr>
        <p:grpSpPr>
          <a:xfrm>
            <a:off x="1976927" y="1660510"/>
            <a:ext cx="8238147" cy="2487574"/>
            <a:chOff x="2005212" y="2034262"/>
            <a:chExt cx="8238147" cy="2487574"/>
          </a:xfrm>
        </p:grpSpPr>
        <p:grpSp>
          <p:nvGrpSpPr>
            <p:cNvPr id="14" name="组合 13"/>
            <p:cNvGrpSpPr/>
            <p:nvPr/>
          </p:nvGrpSpPr>
          <p:grpSpPr>
            <a:xfrm>
              <a:off x="3553001" y="2914905"/>
              <a:ext cx="564437" cy="318663"/>
              <a:chOff x="4303997" y="-1194496"/>
              <a:chExt cx="878764" cy="496121"/>
            </a:xfrm>
            <a:solidFill>
              <a:srgbClr val="F7C15D"/>
            </a:solidFill>
          </p:grpSpPr>
          <p:sp>
            <p:nvSpPr>
              <p:cNvPr id="46" name="箭头: V 形 45"/>
              <p:cNvSpPr/>
              <p:nvPr/>
            </p:nvSpPr>
            <p:spPr>
              <a:xfrm>
                <a:off x="4303997" y="-1183007"/>
                <a:ext cx="484632" cy="48463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箭头: V 形 46"/>
              <p:cNvSpPr/>
              <p:nvPr/>
            </p:nvSpPr>
            <p:spPr>
              <a:xfrm>
                <a:off x="4698129" y="-1194496"/>
                <a:ext cx="484632" cy="48463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 name="组合 14"/>
            <p:cNvGrpSpPr/>
            <p:nvPr/>
          </p:nvGrpSpPr>
          <p:grpSpPr>
            <a:xfrm>
              <a:off x="7837859" y="2914905"/>
              <a:ext cx="564437" cy="318663"/>
              <a:chOff x="4303997" y="-1194496"/>
              <a:chExt cx="878764" cy="496121"/>
            </a:xfrm>
            <a:solidFill>
              <a:srgbClr val="F7C15D"/>
            </a:solidFill>
          </p:grpSpPr>
          <p:sp>
            <p:nvSpPr>
              <p:cNvPr id="44" name="箭头: V 形 43"/>
              <p:cNvSpPr/>
              <p:nvPr/>
            </p:nvSpPr>
            <p:spPr>
              <a:xfrm>
                <a:off x="4303997" y="-1183007"/>
                <a:ext cx="484632" cy="48463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箭头: V 形 44"/>
              <p:cNvSpPr/>
              <p:nvPr/>
            </p:nvSpPr>
            <p:spPr>
              <a:xfrm>
                <a:off x="4698129" y="-1194496"/>
                <a:ext cx="484632" cy="48463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组合 15"/>
            <p:cNvGrpSpPr/>
            <p:nvPr/>
          </p:nvGrpSpPr>
          <p:grpSpPr>
            <a:xfrm>
              <a:off x="5695430" y="2914905"/>
              <a:ext cx="564437" cy="318663"/>
              <a:chOff x="4303997" y="-1194496"/>
              <a:chExt cx="878764" cy="496121"/>
            </a:xfrm>
            <a:solidFill>
              <a:srgbClr val="F7C15D"/>
            </a:solidFill>
          </p:grpSpPr>
          <p:sp>
            <p:nvSpPr>
              <p:cNvPr id="42" name="箭头: V 形 41"/>
              <p:cNvSpPr/>
              <p:nvPr/>
            </p:nvSpPr>
            <p:spPr>
              <a:xfrm>
                <a:off x="4303997" y="-1183007"/>
                <a:ext cx="484632" cy="48463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箭头: V 形 42"/>
              <p:cNvSpPr/>
              <p:nvPr/>
            </p:nvSpPr>
            <p:spPr>
              <a:xfrm>
                <a:off x="4698129" y="-1194496"/>
                <a:ext cx="484632" cy="48463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Freeform 30"/>
            <p:cNvSpPr/>
            <p:nvPr/>
          </p:nvSpPr>
          <p:spPr>
            <a:xfrm>
              <a:off x="2005212" y="2566036"/>
              <a:ext cx="1482546" cy="1022086"/>
            </a:xfrm>
            <a:custGeom>
              <a:avLst/>
              <a:gdLst>
                <a:gd name="connsiteX0" fmla="*/ 0 w 1378565"/>
                <a:gd name="connsiteY0" fmla="*/ 95040 h 950400"/>
                <a:gd name="connsiteX1" fmla="*/ 27837 w 1378565"/>
                <a:gd name="connsiteY1" fmla="*/ 27837 h 950400"/>
                <a:gd name="connsiteX2" fmla="*/ 95040 w 1378565"/>
                <a:gd name="connsiteY2" fmla="*/ 1 h 950400"/>
                <a:gd name="connsiteX3" fmla="*/ 1283525 w 1378565"/>
                <a:gd name="connsiteY3" fmla="*/ 0 h 950400"/>
                <a:gd name="connsiteX4" fmla="*/ 1350728 w 1378565"/>
                <a:gd name="connsiteY4" fmla="*/ 27837 h 950400"/>
                <a:gd name="connsiteX5" fmla="*/ 1378564 w 1378565"/>
                <a:gd name="connsiteY5" fmla="*/ 95040 h 950400"/>
                <a:gd name="connsiteX6" fmla="*/ 1378565 w 1378565"/>
                <a:gd name="connsiteY6" fmla="*/ 855360 h 950400"/>
                <a:gd name="connsiteX7" fmla="*/ 1350728 w 1378565"/>
                <a:gd name="connsiteY7" fmla="*/ 922563 h 950400"/>
                <a:gd name="connsiteX8" fmla="*/ 1283525 w 1378565"/>
                <a:gd name="connsiteY8" fmla="*/ 950400 h 950400"/>
                <a:gd name="connsiteX9" fmla="*/ 95040 w 1378565"/>
                <a:gd name="connsiteY9" fmla="*/ 950400 h 950400"/>
                <a:gd name="connsiteX10" fmla="*/ 27837 w 1378565"/>
                <a:gd name="connsiteY10" fmla="*/ 922563 h 950400"/>
                <a:gd name="connsiteX11" fmla="*/ 0 w 1378565"/>
                <a:gd name="connsiteY11" fmla="*/ 855360 h 950400"/>
                <a:gd name="connsiteX12" fmla="*/ 0 w 1378565"/>
                <a:gd name="connsiteY12" fmla="*/ 95040 h 95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950400">
                  <a:moveTo>
                    <a:pt x="0" y="95040"/>
                  </a:moveTo>
                  <a:cubicBezTo>
                    <a:pt x="0" y="69834"/>
                    <a:pt x="10013" y="45660"/>
                    <a:pt x="27837" y="27837"/>
                  </a:cubicBezTo>
                  <a:cubicBezTo>
                    <a:pt x="45660" y="10014"/>
                    <a:pt x="69834" y="0"/>
                    <a:pt x="95040" y="1"/>
                  </a:cubicBezTo>
                  <a:lnTo>
                    <a:pt x="1283525" y="0"/>
                  </a:lnTo>
                  <a:cubicBezTo>
                    <a:pt x="1308731" y="0"/>
                    <a:pt x="1332905" y="10013"/>
                    <a:pt x="1350728" y="27837"/>
                  </a:cubicBezTo>
                  <a:cubicBezTo>
                    <a:pt x="1368551" y="45660"/>
                    <a:pt x="1378565" y="69834"/>
                    <a:pt x="1378564" y="95040"/>
                  </a:cubicBezTo>
                  <a:cubicBezTo>
                    <a:pt x="1378564" y="348480"/>
                    <a:pt x="1378565" y="601920"/>
                    <a:pt x="1378565" y="855360"/>
                  </a:cubicBezTo>
                  <a:cubicBezTo>
                    <a:pt x="1378565" y="880566"/>
                    <a:pt x="1368552" y="904740"/>
                    <a:pt x="1350728" y="922563"/>
                  </a:cubicBezTo>
                  <a:cubicBezTo>
                    <a:pt x="1332905" y="940386"/>
                    <a:pt x="1308731" y="950400"/>
                    <a:pt x="1283525" y="950400"/>
                  </a:cubicBezTo>
                  <a:lnTo>
                    <a:pt x="95040" y="950400"/>
                  </a:lnTo>
                  <a:cubicBezTo>
                    <a:pt x="69834" y="950400"/>
                    <a:pt x="45660" y="940387"/>
                    <a:pt x="27837" y="922563"/>
                  </a:cubicBezTo>
                  <a:cubicBezTo>
                    <a:pt x="10014" y="904740"/>
                    <a:pt x="0" y="880566"/>
                    <a:pt x="0" y="855360"/>
                  </a:cubicBezTo>
                  <a:lnTo>
                    <a:pt x="0" y="95040"/>
                  </a:lnTo>
                  <a:close/>
                </a:path>
              </a:pathLst>
            </a:custGeom>
            <a:solidFill>
              <a:srgbClr val="3187C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482794" numCol="1" spcCol="1270" anchor="t" anchorCtr="0">
              <a:noAutofit/>
            </a:bodyPr>
            <a:lstStyle/>
            <a:p>
              <a:pPr lvl="0" algn="l" defTabSz="977900">
                <a:lnSpc>
                  <a:spcPct val="90000"/>
                </a:lnSpc>
                <a:spcBef>
                  <a:spcPct val="0"/>
                </a:spcBef>
                <a:spcAft>
                  <a:spcPct val="35000"/>
                </a:spcAft>
              </a:pPr>
              <a:endParaRPr lang="en-US" sz="2200" kern="1200" dirty="0"/>
            </a:p>
          </p:txBody>
        </p:sp>
        <p:sp>
          <p:nvSpPr>
            <p:cNvPr id="18" name="Freeform 31"/>
            <p:cNvSpPr/>
            <p:nvPr/>
          </p:nvSpPr>
          <p:spPr>
            <a:xfrm>
              <a:off x="2308867" y="3159056"/>
              <a:ext cx="1482546" cy="1362780"/>
            </a:xfrm>
            <a:custGeom>
              <a:avLst/>
              <a:gdLst>
                <a:gd name="connsiteX0" fmla="*/ 0 w 1378565"/>
                <a:gd name="connsiteY0" fmla="*/ 126720 h 1267200"/>
                <a:gd name="connsiteX1" fmla="*/ 37116 w 1378565"/>
                <a:gd name="connsiteY1" fmla="*/ 37115 h 1267200"/>
                <a:gd name="connsiteX2" fmla="*/ 126721 w 1378565"/>
                <a:gd name="connsiteY2" fmla="*/ 0 h 1267200"/>
                <a:gd name="connsiteX3" fmla="*/ 1251845 w 1378565"/>
                <a:gd name="connsiteY3" fmla="*/ 0 h 1267200"/>
                <a:gd name="connsiteX4" fmla="*/ 1341450 w 1378565"/>
                <a:gd name="connsiteY4" fmla="*/ 37116 h 1267200"/>
                <a:gd name="connsiteX5" fmla="*/ 1378565 w 1378565"/>
                <a:gd name="connsiteY5" fmla="*/ 126721 h 1267200"/>
                <a:gd name="connsiteX6" fmla="*/ 1378565 w 1378565"/>
                <a:gd name="connsiteY6" fmla="*/ 1140480 h 1267200"/>
                <a:gd name="connsiteX7" fmla="*/ 1341450 w 1378565"/>
                <a:gd name="connsiteY7" fmla="*/ 1230085 h 1267200"/>
                <a:gd name="connsiteX8" fmla="*/ 1251845 w 1378565"/>
                <a:gd name="connsiteY8" fmla="*/ 1267200 h 1267200"/>
                <a:gd name="connsiteX9" fmla="*/ 126720 w 1378565"/>
                <a:gd name="connsiteY9" fmla="*/ 1267200 h 1267200"/>
                <a:gd name="connsiteX10" fmla="*/ 37115 w 1378565"/>
                <a:gd name="connsiteY10" fmla="*/ 1230084 h 1267200"/>
                <a:gd name="connsiteX11" fmla="*/ 0 w 1378565"/>
                <a:gd name="connsiteY11" fmla="*/ 1140479 h 1267200"/>
                <a:gd name="connsiteX12" fmla="*/ 0 w 1378565"/>
                <a:gd name="connsiteY12" fmla="*/ 126720 h 1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1267200">
                  <a:moveTo>
                    <a:pt x="0" y="126720"/>
                  </a:moveTo>
                  <a:cubicBezTo>
                    <a:pt x="0" y="93112"/>
                    <a:pt x="13351" y="60880"/>
                    <a:pt x="37116" y="37115"/>
                  </a:cubicBezTo>
                  <a:cubicBezTo>
                    <a:pt x="60881" y="13350"/>
                    <a:pt x="93112" y="0"/>
                    <a:pt x="126721" y="0"/>
                  </a:cubicBezTo>
                  <a:lnTo>
                    <a:pt x="1251845" y="0"/>
                  </a:lnTo>
                  <a:cubicBezTo>
                    <a:pt x="1285453" y="0"/>
                    <a:pt x="1317685" y="13351"/>
                    <a:pt x="1341450" y="37116"/>
                  </a:cubicBezTo>
                  <a:cubicBezTo>
                    <a:pt x="1365215" y="60881"/>
                    <a:pt x="1378565" y="93112"/>
                    <a:pt x="1378565" y="126721"/>
                  </a:cubicBezTo>
                  <a:lnTo>
                    <a:pt x="1378565" y="1140480"/>
                  </a:lnTo>
                  <a:cubicBezTo>
                    <a:pt x="1378565" y="1174088"/>
                    <a:pt x="1365214" y="1206320"/>
                    <a:pt x="1341450" y="1230085"/>
                  </a:cubicBezTo>
                  <a:cubicBezTo>
                    <a:pt x="1317685" y="1253850"/>
                    <a:pt x="1285454" y="1267200"/>
                    <a:pt x="1251845" y="1267200"/>
                  </a:cubicBezTo>
                  <a:lnTo>
                    <a:pt x="126720" y="1267200"/>
                  </a:lnTo>
                  <a:cubicBezTo>
                    <a:pt x="93112" y="1267200"/>
                    <a:pt x="60880" y="1253849"/>
                    <a:pt x="37115" y="1230084"/>
                  </a:cubicBezTo>
                  <a:cubicBezTo>
                    <a:pt x="13350" y="1206319"/>
                    <a:pt x="0" y="1174088"/>
                    <a:pt x="0" y="1140479"/>
                  </a:cubicBezTo>
                  <a:lnTo>
                    <a:pt x="0" y="126720"/>
                  </a:lnTo>
                  <a:close/>
                </a:path>
              </a:pathLst>
            </a:custGeom>
            <a:ln>
              <a:solidFill>
                <a:srgbClr val="123046"/>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3579" tIns="193579" rIns="193579" bIns="193579" numCol="1" spcCol="1270" anchor="t" anchorCtr="0">
              <a:noAutofit/>
            </a:bodyPr>
            <a:lstStyle/>
            <a:p>
              <a:pPr marL="228600" lvl="1" indent="-228600" algn="l" defTabSz="977900">
                <a:lnSpc>
                  <a:spcPct val="90000"/>
                </a:lnSpc>
                <a:spcBef>
                  <a:spcPct val="0"/>
                </a:spcBef>
                <a:spcAft>
                  <a:spcPct val="15000"/>
                </a:spcAft>
                <a:buChar char="•"/>
              </a:pPr>
              <a:endParaRPr lang="en-US" sz="2200" kern="1200" dirty="0"/>
            </a:p>
          </p:txBody>
        </p:sp>
        <p:sp>
          <p:nvSpPr>
            <p:cNvPr id="21" name="Freeform 33"/>
            <p:cNvSpPr/>
            <p:nvPr/>
          </p:nvSpPr>
          <p:spPr>
            <a:xfrm>
              <a:off x="4113618" y="2566036"/>
              <a:ext cx="1482546" cy="1022086"/>
            </a:xfrm>
            <a:custGeom>
              <a:avLst/>
              <a:gdLst>
                <a:gd name="connsiteX0" fmla="*/ 0 w 1378565"/>
                <a:gd name="connsiteY0" fmla="*/ 95040 h 950400"/>
                <a:gd name="connsiteX1" fmla="*/ 27837 w 1378565"/>
                <a:gd name="connsiteY1" fmla="*/ 27837 h 950400"/>
                <a:gd name="connsiteX2" fmla="*/ 95040 w 1378565"/>
                <a:gd name="connsiteY2" fmla="*/ 1 h 950400"/>
                <a:gd name="connsiteX3" fmla="*/ 1283525 w 1378565"/>
                <a:gd name="connsiteY3" fmla="*/ 0 h 950400"/>
                <a:gd name="connsiteX4" fmla="*/ 1350728 w 1378565"/>
                <a:gd name="connsiteY4" fmla="*/ 27837 h 950400"/>
                <a:gd name="connsiteX5" fmla="*/ 1378564 w 1378565"/>
                <a:gd name="connsiteY5" fmla="*/ 95040 h 950400"/>
                <a:gd name="connsiteX6" fmla="*/ 1378565 w 1378565"/>
                <a:gd name="connsiteY6" fmla="*/ 855360 h 950400"/>
                <a:gd name="connsiteX7" fmla="*/ 1350728 w 1378565"/>
                <a:gd name="connsiteY7" fmla="*/ 922563 h 950400"/>
                <a:gd name="connsiteX8" fmla="*/ 1283525 w 1378565"/>
                <a:gd name="connsiteY8" fmla="*/ 950400 h 950400"/>
                <a:gd name="connsiteX9" fmla="*/ 95040 w 1378565"/>
                <a:gd name="connsiteY9" fmla="*/ 950400 h 950400"/>
                <a:gd name="connsiteX10" fmla="*/ 27837 w 1378565"/>
                <a:gd name="connsiteY10" fmla="*/ 922563 h 950400"/>
                <a:gd name="connsiteX11" fmla="*/ 0 w 1378565"/>
                <a:gd name="connsiteY11" fmla="*/ 855360 h 950400"/>
                <a:gd name="connsiteX12" fmla="*/ 0 w 1378565"/>
                <a:gd name="connsiteY12" fmla="*/ 95040 h 95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950400">
                  <a:moveTo>
                    <a:pt x="0" y="95040"/>
                  </a:moveTo>
                  <a:cubicBezTo>
                    <a:pt x="0" y="69834"/>
                    <a:pt x="10013" y="45660"/>
                    <a:pt x="27837" y="27837"/>
                  </a:cubicBezTo>
                  <a:cubicBezTo>
                    <a:pt x="45660" y="10014"/>
                    <a:pt x="69834" y="0"/>
                    <a:pt x="95040" y="1"/>
                  </a:cubicBezTo>
                  <a:lnTo>
                    <a:pt x="1283525" y="0"/>
                  </a:lnTo>
                  <a:cubicBezTo>
                    <a:pt x="1308731" y="0"/>
                    <a:pt x="1332905" y="10013"/>
                    <a:pt x="1350728" y="27837"/>
                  </a:cubicBezTo>
                  <a:cubicBezTo>
                    <a:pt x="1368551" y="45660"/>
                    <a:pt x="1378565" y="69834"/>
                    <a:pt x="1378564" y="95040"/>
                  </a:cubicBezTo>
                  <a:cubicBezTo>
                    <a:pt x="1378564" y="348480"/>
                    <a:pt x="1378565" y="601920"/>
                    <a:pt x="1378565" y="855360"/>
                  </a:cubicBezTo>
                  <a:cubicBezTo>
                    <a:pt x="1378565" y="880566"/>
                    <a:pt x="1368552" y="904740"/>
                    <a:pt x="1350728" y="922563"/>
                  </a:cubicBezTo>
                  <a:cubicBezTo>
                    <a:pt x="1332905" y="940386"/>
                    <a:pt x="1308731" y="950400"/>
                    <a:pt x="1283525" y="950400"/>
                  </a:cubicBezTo>
                  <a:lnTo>
                    <a:pt x="95040" y="950400"/>
                  </a:lnTo>
                  <a:cubicBezTo>
                    <a:pt x="69834" y="950400"/>
                    <a:pt x="45660" y="940387"/>
                    <a:pt x="27837" y="922563"/>
                  </a:cubicBezTo>
                  <a:cubicBezTo>
                    <a:pt x="10014" y="904740"/>
                    <a:pt x="0" y="880566"/>
                    <a:pt x="0" y="855360"/>
                  </a:cubicBezTo>
                  <a:lnTo>
                    <a:pt x="0" y="95040"/>
                  </a:lnTo>
                  <a:close/>
                </a:path>
              </a:pathLst>
            </a:custGeom>
            <a:solidFill>
              <a:srgbClr val="3187C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482794" numCol="1" spcCol="1270" anchor="t" anchorCtr="0">
              <a:noAutofit/>
            </a:bodyPr>
            <a:lstStyle/>
            <a:p>
              <a:pPr lvl="0" algn="l" defTabSz="977900">
                <a:lnSpc>
                  <a:spcPct val="90000"/>
                </a:lnSpc>
                <a:spcBef>
                  <a:spcPct val="0"/>
                </a:spcBef>
                <a:spcAft>
                  <a:spcPct val="35000"/>
                </a:spcAft>
              </a:pPr>
              <a:endParaRPr lang="en-US" sz="2200" kern="1200" dirty="0"/>
            </a:p>
          </p:txBody>
        </p:sp>
        <p:sp>
          <p:nvSpPr>
            <p:cNvPr id="22" name="Freeform 34"/>
            <p:cNvSpPr/>
            <p:nvPr/>
          </p:nvSpPr>
          <p:spPr>
            <a:xfrm>
              <a:off x="4417270" y="3159056"/>
              <a:ext cx="1482546" cy="1362780"/>
            </a:xfrm>
            <a:custGeom>
              <a:avLst/>
              <a:gdLst>
                <a:gd name="connsiteX0" fmla="*/ 0 w 1378565"/>
                <a:gd name="connsiteY0" fmla="*/ 126720 h 1267200"/>
                <a:gd name="connsiteX1" fmla="*/ 37116 w 1378565"/>
                <a:gd name="connsiteY1" fmla="*/ 37115 h 1267200"/>
                <a:gd name="connsiteX2" fmla="*/ 126721 w 1378565"/>
                <a:gd name="connsiteY2" fmla="*/ 0 h 1267200"/>
                <a:gd name="connsiteX3" fmla="*/ 1251845 w 1378565"/>
                <a:gd name="connsiteY3" fmla="*/ 0 h 1267200"/>
                <a:gd name="connsiteX4" fmla="*/ 1341450 w 1378565"/>
                <a:gd name="connsiteY4" fmla="*/ 37116 h 1267200"/>
                <a:gd name="connsiteX5" fmla="*/ 1378565 w 1378565"/>
                <a:gd name="connsiteY5" fmla="*/ 126721 h 1267200"/>
                <a:gd name="connsiteX6" fmla="*/ 1378565 w 1378565"/>
                <a:gd name="connsiteY6" fmla="*/ 1140480 h 1267200"/>
                <a:gd name="connsiteX7" fmla="*/ 1341450 w 1378565"/>
                <a:gd name="connsiteY7" fmla="*/ 1230085 h 1267200"/>
                <a:gd name="connsiteX8" fmla="*/ 1251845 w 1378565"/>
                <a:gd name="connsiteY8" fmla="*/ 1267200 h 1267200"/>
                <a:gd name="connsiteX9" fmla="*/ 126720 w 1378565"/>
                <a:gd name="connsiteY9" fmla="*/ 1267200 h 1267200"/>
                <a:gd name="connsiteX10" fmla="*/ 37115 w 1378565"/>
                <a:gd name="connsiteY10" fmla="*/ 1230084 h 1267200"/>
                <a:gd name="connsiteX11" fmla="*/ 0 w 1378565"/>
                <a:gd name="connsiteY11" fmla="*/ 1140479 h 1267200"/>
                <a:gd name="connsiteX12" fmla="*/ 0 w 1378565"/>
                <a:gd name="connsiteY12" fmla="*/ 126720 h 1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1267200">
                  <a:moveTo>
                    <a:pt x="0" y="126720"/>
                  </a:moveTo>
                  <a:cubicBezTo>
                    <a:pt x="0" y="93112"/>
                    <a:pt x="13351" y="60880"/>
                    <a:pt x="37116" y="37115"/>
                  </a:cubicBezTo>
                  <a:cubicBezTo>
                    <a:pt x="60881" y="13350"/>
                    <a:pt x="93112" y="0"/>
                    <a:pt x="126721" y="0"/>
                  </a:cubicBezTo>
                  <a:lnTo>
                    <a:pt x="1251845" y="0"/>
                  </a:lnTo>
                  <a:cubicBezTo>
                    <a:pt x="1285453" y="0"/>
                    <a:pt x="1317685" y="13351"/>
                    <a:pt x="1341450" y="37116"/>
                  </a:cubicBezTo>
                  <a:cubicBezTo>
                    <a:pt x="1365215" y="60881"/>
                    <a:pt x="1378565" y="93112"/>
                    <a:pt x="1378565" y="126721"/>
                  </a:cubicBezTo>
                  <a:lnTo>
                    <a:pt x="1378565" y="1140480"/>
                  </a:lnTo>
                  <a:cubicBezTo>
                    <a:pt x="1378565" y="1174088"/>
                    <a:pt x="1365214" y="1206320"/>
                    <a:pt x="1341450" y="1230085"/>
                  </a:cubicBezTo>
                  <a:cubicBezTo>
                    <a:pt x="1317685" y="1253850"/>
                    <a:pt x="1285454" y="1267200"/>
                    <a:pt x="1251845" y="1267200"/>
                  </a:cubicBezTo>
                  <a:lnTo>
                    <a:pt x="126720" y="1267200"/>
                  </a:lnTo>
                  <a:cubicBezTo>
                    <a:pt x="93112" y="1267200"/>
                    <a:pt x="60880" y="1253849"/>
                    <a:pt x="37115" y="1230084"/>
                  </a:cubicBezTo>
                  <a:cubicBezTo>
                    <a:pt x="13350" y="1206319"/>
                    <a:pt x="0" y="1174088"/>
                    <a:pt x="0" y="1140479"/>
                  </a:cubicBezTo>
                  <a:lnTo>
                    <a:pt x="0" y="126720"/>
                  </a:lnTo>
                  <a:close/>
                </a:path>
              </a:pathLst>
            </a:custGeom>
            <a:ln>
              <a:solidFill>
                <a:srgbClr val="123046"/>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3579" tIns="193579" rIns="193579" bIns="193579" numCol="1" spcCol="1270" anchor="t" anchorCtr="0">
              <a:noAutofit/>
            </a:bodyPr>
            <a:lstStyle/>
            <a:p>
              <a:pPr marL="228600" lvl="1" indent="-228600" algn="l" defTabSz="977900">
                <a:lnSpc>
                  <a:spcPct val="90000"/>
                </a:lnSpc>
                <a:spcBef>
                  <a:spcPct val="0"/>
                </a:spcBef>
                <a:spcAft>
                  <a:spcPct val="15000"/>
                </a:spcAft>
                <a:buChar char="•"/>
              </a:pPr>
              <a:endParaRPr lang="en-US" sz="2200" kern="1200" dirty="0"/>
            </a:p>
          </p:txBody>
        </p:sp>
        <p:sp>
          <p:nvSpPr>
            <p:cNvPr id="23" name="Freeform 36"/>
            <p:cNvSpPr/>
            <p:nvPr/>
          </p:nvSpPr>
          <p:spPr>
            <a:xfrm>
              <a:off x="6269819" y="2566036"/>
              <a:ext cx="1482546" cy="1022086"/>
            </a:xfrm>
            <a:custGeom>
              <a:avLst/>
              <a:gdLst>
                <a:gd name="connsiteX0" fmla="*/ 0 w 1378565"/>
                <a:gd name="connsiteY0" fmla="*/ 95040 h 950400"/>
                <a:gd name="connsiteX1" fmla="*/ 27837 w 1378565"/>
                <a:gd name="connsiteY1" fmla="*/ 27837 h 950400"/>
                <a:gd name="connsiteX2" fmla="*/ 95040 w 1378565"/>
                <a:gd name="connsiteY2" fmla="*/ 1 h 950400"/>
                <a:gd name="connsiteX3" fmla="*/ 1283525 w 1378565"/>
                <a:gd name="connsiteY3" fmla="*/ 0 h 950400"/>
                <a:gd name="connsiteX4" fmla="*/ 1350728 w 1378565"/>
                <a:gd name="connsiteY4" fmla="*/ 27837 h 950400"/>
                <a:gd name="connsiteX5" fmla="*/ 1378564 w 1378565"/>
                <a:gd name="connsiteY5" fmla="*/ 95040 h 950400"/>
                <a:gd name="connsiteX6" fmla="*/ 1378565 w 1378565"/>
                <a:gd name="connsiteY6" fmla="*/ 855360 h 950400"/>
                <a:gd name="connsiteX7" fmla="*/ 1350728 w 1378565"/>
                <a:gd name="connsiteY7" fmla="*/ 922563 h 950400"/>
                <a:gd name="connsiteX8" fmla="*/ 1283525 w 1378565"/>
                <a:gd name="connsiteY8" fmla="*/ 950400 h 950400"/>
                <a:gd name="connsiteX9" fmla="*/ 95040 w 1378565"/>
                <a:gd name="connsiteY9" fmla="*/ 950400 h 950400"/>
                <a:gd name="connsiteX10" fmla="*/ 27837 w 1378565"/>
                <a:gd name="connsiteY10" fmla="*/ 922563 h 950400"/>
                <a:gd name="connsiteX11" fmla="*/ 0 w 1378565"/>
                <a:gd name="connsiteY11" fmla="*/ 855360 h 950400"/>
                <a:gd name="connsiteX12" fmla="*/ 0 w 1378565"/>
                <a:gd name="connsiteY12" fmla="*/ 95040 h 95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950400">
                  <a:moveTo>
                    <a:pt x="0" y="95040"/>
                  </a:moveTo>
                  <a:cubicBezTo>
                    <a:pt x="0" y="69834"/>
                    <a:pt x="10013" y="45660"/>
                    <a:pt x="27837" y="27837"/>
                  </a:cubicBezTo>
                  <a:cubicBezTo>
                    <a:pt x="45660" y="10014"/>
                    <a:pt x="69834" y="0"/>
                    <a:pt x="95040" y="1"/>
                  </a:cubicBezTo>
                  <a:lnTo>
                    <a:pt x="1283525" y="0"/>
                  </a:lnTo>
                  <a:cubicBezTo>
                    <a:pt x="1308731" y="0"/>
                    <a:pt x="1332905" y="10013"/>
                    <a:pt x="1350728" y="27837"/>
                  </a:cubicBezTo>
                  <a:cubicBezTo>
                    <a:pt x="1368551" y="45660"/>
                    <a:pt x="1378565" y="69834"/>
                    <a:pt x="1378564" y="95040"/>
                  </a:cubicBezTo>
                  <a:cubicBezTo>
                    <a:pt x="1378564" y="348480"/>
                    <a:pt x="1378565" y="601920"/>
                    <a:pt x="1378565" y="855360"/>
                  </a:cubicBezTo>
                  <a:cubicBezTo>
                    <a:pt x="1378565" y="880566"/>
                    <a:pt x="1368552" y="904740"/>
                    <a:pt x="1350728" y="922563"/>
                  </a:cubicBezTo>
                  <a:cubicBezTo>
                    <a:pt x="1332905" y="940386"/>
                    <a:pt x="1308731" y="950400"/>
                    <a:pt x="1283525" y="950400"/>
                  </a:cubicBezTo>
                  <a:lnTo>
                    <a:pt x="95040" y="950400"/>
                  </a:lnTo>
                  <a:cubicBezTo>
                    <a:pt x="69834" y="950400"/>
                    <a:pt x="45660" y="940387"/>
                    <a:pt x="27837" y="922563"/>
                  </a:cubicBezTo>
                  <a:cubicBezTo>
                    <a:pt x="10014" y="904740"/>
                    <a:pt x="0" y="880566"/>
                    <a:pt x="0" y="855360"/>
                  </a:cubicBezTo>
                  <a:lnTo>
                    <a:pt x="0" y="95040"/>
                  </a:lnTo>
                  <a:close/>
                </a:path>
              </a:pathLst>
            </a:custGeom>
            <a:solidFill>
              <a:srgbClr val="3187C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482794" numCol="1" spcCol="1270" anchor="t" anchorCtr="0">
              <a:noAutofit/>
            </a:bodyPr>
            <a:lstStyle/>
            <a:p>
              <a:pPr lvl="0" algn="l" defTabSz="977900">
                <a:lnSpc>
                  <a:spcPct val="90000"/>
                </a:lnSpc>
                <a:spcBef>
                  <a:spcPct val="0"/>
                </a:spcBef>
                <a:spcAft>
                  <a:spcPct val="35000"/>
                </a:spcAft>
              </a:pPr>
              <a:endParaRPr lang="en-US" sz="2200" kern="1200" dirty="0"/>
            </a:p>
          </p:txBody>
        </p:sp>
        <p:sp>
          <p:nvSpPr>
            <p:cNvPr id="24" name="Freeform 37"/>
            <p:cNvSpPr/>
            <p:nvPr/>
          </p:nvSpPr>
          <p:spPr>
            <a:xfrm>
              <a:off x="6573472" y="3159056"/>
              <a:ext cx="1482546" cy="1362780"/>
            </a:xfrm>
            <a:custGeom>
              <a:avLst/>
              <a:gdLst>
                <a:gd name="connsiteX0" fmla="*/ 0 w 1378565"/>
                <a:gd name="connsiteY0" fmla="*/ 126720 h 1267200"/>
                <a:gd name="connsiteX1" fmla="*/ 37116 w 1378565"/>
                <a:gd name="connsiteY1" fmla="*/ 37115 h 1267200"/>
                <a:gd name="connsiteX2" fmla="*/ 126721 w 1378565"/>
                <a:gd name="connsiteY2" fmla="*/ 0 h 1267200"/>
                <a:gd name="connsiteX3" fmla="*/ 1251845 w 1378565"/>
                <a:gd name="connsiteY3" fmla="*/ 0 h 1267200"/>
                <a:gd name="connsiteX4" fmla="*/ 1341450 w 1378565"/>
                <a:gd name="connsiteY4" fmla="*/ 37116 h 1267200"/>
                <a:gd name="connsiteX5" fmla="*/ 1378565 w 1378565"/>
                <a:gd name="connsiteY5" fmla="*/ 126721 h 1267200"/>
                <a:gd name="connsiteX6" fmla="*/ 1378565 w 1378565"/>
                <a:gd name="connsiteY6" fmla="*/ 1140480 h 1267200"/>
                <a:gd name="connsiteX7" fmla="*/ 1341450 w 1378565"/>
                <a:gd name="connsiteY7" fmla="*/ 1230085 h 1267200"/>
                <a:gd name="connsiteX8" fmla="*/ 1251845 w 1378565"/>
                <a:gd name="connsiteY8" fmla="*/ 1267200 h 1267200"/>
                <a:gd name="connsiteX9" fmla="*/ 126720 w 1378565"/>
                <a:gd name="connsiteY9" fmla="*/ 1267200 h 1267200"/>
                <a:gd name="connsiteX10" fmla="*/ 37115 w 1378565"/>
                <a:gd name="connsiteY10" fmla="*/ 1230084 h 1267200"/>
                <a:gd name="connsiteX11" fmla="*/ 0 w 1378565"/>
                <a:gd name="connsiteY11" fmla="*/ 1140479 h 1267200"/>
                <a:gd name="connsiteX12" fmla="*/ 0 w 1378565"/>
                <a:gd name="connsiteY12" fmla="*/ 126720 h 1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1267200">
                  <a:moveTo>
                    <a:pt x="0" y="126720"/>
                  </a:moveTo>
                  <a:cubicBezTo>
                    <a:pt x="0" y="93112"/>
                    <a:pt x="13351" y="60880"/>
                    <a:pt x="37116" y="37115"/>
                  </a:cubicBezTo>
                  <a:cubicBezTo>
                    <a:pt x="60881" y="13350"/>
                    <a:pt x="93112" y="0"/>
                    <a:pt x="126721" y="0"/>
                  </a:cubicBezTo>
                  <a:lnTo>
                    <a:pt x="1251845" y="0"/>
                  </a:lnTo>
                  <a:cubicBezTo>
                    <a:pt x="1285453" y="0"/>
                    <a:pt x="1317685" y="13351"/>
                    <a:pt x="1341450" y="37116"/>
                  </a:cubicBezTo>
                  <a:cubicBezTo>
                    <a:pt x="1365215" y="60881"/>
                    <a:pt x="1378565" y="93112"/>
                    <a:pt x="1378565" y="126721"/>
                  </a:cubicBezTo>
                  <a:lnTo>
                    <a:pt x="1378565" y="1140480"/>
                  </a:lnTo>
                  <a:cubicBezTo>
                    <a:pt x="1378565" y="1174088"/>
                    <a:pt x="1365214" y="1206320"/>
                    <a:pt x="1341450" y="1230085"/>
                  </a:cubicBezTo>
                  <a:cubicBezTo>
                    <a:pt x="1317685" y="1253850"/>
                    <a:pt x="1285454" y="1267200"/>
                    <a:pt x="1251845" y="1267200"/>
                  </a:cubicBezTo>
                  <a:lnTo>
                    <a:pt x="126720" y="1267200"/>
                  </a:lnTo>
                  <a:cubicBezTo>
                    <a:pt x="93112" y="1267200"/>
                    <a:pt x="60880" y="1253849"/>
                    <a:pt x="37115" y="1230084"/>
                  </a:cubicBezTo>
                  <a:cubicBezTo>
                    <a:pt x="13350" y="1206319"/>
                    <a:pt x="0" y="1174088"/>
                    <a:pt x="0" y="1140479"/>
                  </a:cubicBezTo>
                  <a:lnTo>
                    <a:pt x="0" y="126720"/>
                  </a:lnTo>
                  <a:close/>
                </a:path>
              </a:pathLst>
            </a:custGeom>
            <a:ln>
              <a:solidFill>
                <a:srgbClr val="123046"/>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3579" tIns="193579" rIns="193579" bIns="193579" numCol="1" spcCol="1270" anchor="t" anchorCtr="0">
              <a:noAutofit/>
            </a:bodyPr>
            <a:lstStyle/>
            <a:p>
              <a:pPr marL="228600" lvl="1" indent="-228600" algn="l" defTabSz="977900">
                <a:lnSpc>
                  <a:spcPct val="90000"/>
                </a:lnSpc>
                <a:spcBef>
                  <a:spcPct val="0"/>
                </a:spcBef>
                <a:spcAft>
                  <a:spcPct val="15000"/>
                </a:spcAft>
                <a:buChar char="•"/>
              </a:pPr>
              <a:endParaRPr lang="en-US" sz="2200" kern="1200" dirty="0"/>
            </a:p>
          </p:txBody>
        </p:sp>
        <p:sp>
          <p:nvSpPr>
            <p:cNvPr id="25" name="Freeform 43"/>
            <p:cNvSpPr/>
            <p:nvPr/>
          </p:nvSpPr>
          <p:spPr>
            <a:xfrm>
              <a:off x="8457160" y="2566036"/>
              <a:ext cx="1482546" cy="1022086"/>
            </a:xfrm>
            <a:custGeom>
              <a:avLst/>
              <a:gdLst>
                <a:gd name="connsiteX0" fmla="*/ 0 w 1378565"/>
                <a:gd name="connsiteY0" fmla="*/ 95040 h 950400"/>
                <a:gd name="connsiteX1" fmla="*/ 27837 w 1378565"/>
                <a:gd name="connsiteY1" fmla="*/ 27837 h 950400"/>
                <a:gd name="connsiteX2" fmla="*/ 95040 w 1378565"/>
                <a:gd name="connsiteY2" fmla="*/ 1 h 950400"/>
                <a:gd name="connsiteX3" fmla="*/ 1283525 w 1378565"/>
                <a:gd name="connsiteY3" fmla="*/ 0 h 950400"/>
                <a:gd name="connsiteX4" fmla="*/ 1350728 w 1378565"/>
                <a:gd name="connsiteY4" fmla="*/ 27837 h 950400"/>
                <a:gd name="connsiteX5" fmla="*/ 1378564 w 1378565"/>
                <a:gd name="connsiteY5" fmla="*/ 95040 h 950400"/>
                <a:gd name="connsiteX6" fmla="*/ 1378565 w 1378565"/>
                <a:gd name="connsiteY6" fmla="*/ 855360 h 950400"/>
                <a:gd name="connsiteX7" fmla="*/ 1350728 w 1378565"/>
                <a:gd name="connsiteY7" fmla="*/ 922563 h 950400"/>
                <a:gd name="connsiteX8" fmla="*/ 1283525 w 1378565"/>
                <a:gd name="connsiteY8" fmla="*/ 950400 h 950400"/>
                <a:gd name="connsiteX9" fmla="*/ 95040 w 1378565"/>
                <a:gd name="connsiteY9" fmla="*/ 950400 h 950400"/>
                <a:gd name="connsiteX10" fmla="*/ 27837 w 1378565"/>
                <a:gd name="connsiteY10" fmla="*/ 922563 h 950400"/>
                <a:gd name="connsiteX11" fmla="*/ 0 w 1378565"/>
                <a:gd name="connsiteY11" fmla="*/ 855360 h 950400"/>
                <a:gd name="connsiteX12" fmla="*/ 0 w 1378565"/>
                <a:gd name="connsiteY12" fmla="*/ 95040 h 95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950400">
                  <a:moveTo>
                    <a:pt x="0" y="95040"/>
                  </a:moveTo>
                  <a:cubicBezTo>
                    <a:pt x="0" y="69834"/>
                    <a:pt x="10013" y="45660"/>
                    <a:pt x="27837" y="27837"/>
                  </a:cubicBezTo>
                  <a:cubicBezTo>
                    <a:pt x="45660" y="10014"/>
                    <a:pt x="69834" y="0"/>
                    <a:pt x="95040" y="1"/>
                  </a:cubicBezTo>
                  <a:lnTo>
                    <a:pt x="1283525" y="0"/>
                  </a:lnTo>
                  <a:cubicBezTo>
                    <a:pt x="1308731" y="0"/>
                    <a:pt x="1332905" y="10013"/>
                    <a:pt x="1350728" y="27837"/>
                  </a:cubicBezTo>
                  <a:cubicBezTo>
                    <a:pt x="1368551" y="45660"/>
                    <a:pt x="1378565" y="69834"/>
                    <a:pt x="1378564" y="95040"/>
                  </a:cubicBezTo>
                  <a:cubicBezTo>
                    <a:pt x="1378564" y="348480"/>
                    <a:pt x="1378565" y="601920"/>
                    <a:pt x="1378565" y="855360"/>
                  </a:cubicBezTo>
                  <a:cubicBezTo>
                    <a:pt x="1378565" y="880566"/>
                    <a:pt x="1368552" y="904740"/>
                    <a:pt x="1350728" y="922563"/>
                  </a:cubicBezTo>
                  <a:cubicBezTo>
                    <a:pt x="1332905" y="940386"/>
                    <a:pt x="1308731" y="950400"/>
                    <a:pt x="1283525" y="950400"/>
                  </a:cubicBezTo>
                  <a:lnTo>
                    <a:pt x="95040" y="950400"/>
                  </a:lnTo>
                  <a:cubicBezTo>
                    <a:pt x="69834" y="950400"/>
                    <a:pt x="45660" y="940387"/>
                    <a:pt x="27837" y="922563"/>
                  </a:cubicBezTo>
                  <a:cubicBezTo>
                    <a:pt x="10014" y="904740"/>
                    <a:pt x="0" y="880566"/>
                    <a:pt x="0" y="855360"/>
                  </a:cubicBezTo>
                  <a:lnTo>
                    <a:pt x="0" y="95040"/>
                  </a:lnTo>
                  <a:close/>
                </a:path>
              </a:pathLst>
            </a:custGeom>
            <a:solidFill>
              <a:srgbClr val="3187C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482794" numCol="1" spcCol="1270" anchor="t" anchorCtr="0">
              <a:noAutofit/>
            </a:bodyPr>
            <a:lstStyle/>
            <a:p>
              <a:pPr lvl="0" algn="l" defTabSz="977900">
                <a:lnSpc>
                  <a:spcPct val="90000"/>
                </a:lnSpc>
                <a:spcBef>
                  <a:spcPct val="0"/>
                </a:spcBef>
                <a:spcAft>
                  <a:spcPct val="35000"/>
                </a:spcAft>
              </a:pPr>
              <a:endParaRPr lang="en-US" sz="2200" kern="1200" dirty="0"/>
            </a:p>
          </p:txBody>
        </p:sp>
        <p:sp>
          <p:nvSpPr>
            <p:cNvPr id="26" name="Freeform 45"/>
            <p:cNvSpPr/>
            <p:nvPr/>
          </p:nvSpPr>
          <p:spPr>
            <a:xfrm>
              <a:off x="8760813" y="3159056"/>
              <a:ext cx="1482546" cy="1362780"/>
            </a:xfrm>
            <a:custGeom>
              <a:avLst/>
              <a:gdLst>
                <a:gd name="connsiteX0" fmla="*/ 0 w 1378565"/>
                <a:gd name="connsiteY0" fmla="*/ 126720 h 1267200"/>
                <a:gd name="connsiteX1" fmla="*/ 37116 w 1378565"/>
                <a:gd name="connsiteY1" fmla="*/ 37115 h 1267200"/>
                <a:gd name="connsiteX2" fmla="*/ 126721 w 1378565"/>
                <a:gd name="connsiteY2" fmla="*/ 0 h 1267200"/>
                <a:gd name="connsiteX3" fmla="*/ 1251845 w 1378565"/>
                <a:gd name="connsiteY3" fmla="*/ 0 h 1267200"/>
                <a:gd name="connsiteX4" fmla="*/ 1341450 w 1378565"/>
                <a:gd name="connsiteY4" fmla="*/ 37116 h 1267200"/>
                <a:gd name="connsiteX5" fmla="*/ 1378565 w 1378565"/>
                <a:gd name="connsiteY5" fmla="*/ 126721 h 1267200"/>
                <a:gd name="connsiteX6" fmla="*/ 1378565 w 1378565"/>
                <a:gd name="connsiteY6" fmla="*/ 1140480 h 1267200"/>
                <a:gd name="connsiteX7" fmla="*/ 1341450 w 1378565"/>
                <a:gd name="connsiteY7" fmla="*/ 1230085 h 1267200"/>
                <a:gd name="connsiteX8" fmla="*/ 1251845 w 1378565"/>
                <a:gd name="connsiteY8" fmla="*/ 1267200 h 1267200"/>
                <a:gd name="connsiteX9" fmla="*/ 126720 w 1378565"/>
                <a:gd name="connsiteY9" fmla="*/ 1267200 h 1267200"/>
                <a:gd name="connsiteX10" fmla="*/ 37115 w 1378565"/>
                <a:gd name="connsiteY10" fmla="*/ 1230084 h 1267200"/>
                <a:gd name="connsiteX11" fmla="*/ 0 w 1378565"/>
                <a:gd name="connsiteY11" fmla="*/ 1140479 h 1267200"/>
                <a:gd name="connsiteX12" fmla="*/ 0 w 1378565"/>
                <a:gd name="connsiteY12" fmla="*/ 126720 h 1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565" h="1267200">
                  <a:moveTo>
                    <a:pt x="0" y="126720"/>
                  </a:moveTo>
                  <a:cubicBezTo>
                    <a:pt x="0" y="93112"/>
                    <a:pt x="13351" y="60880"/>
                    <a:pt x="37116" y="37115"/>
                  </a:cubicBezTo>
                  <a:cubicBezTo>
                    <a:pt x="60881" y="13350"/>
                    <a:pt x="93112" y="0"/>
                    <a:pt x="126721" y="0"/>
                  </a:cubicBezTo>
                  <a:lnTo>
                    <a:pt x="1251845" y="0"/>
                  </a:lnTo>
                  <a:cubicBezTo>
                    <a:pt x="1285453" y="0"/>
                    <a:pt x="1317685" y="13351"/>
                    <a:pt x="1341450" y="37116"/>
                  </a:cubicBezTo>
                  <a:cubicBezTo>
                    <a:pt x="1365215" y="60881"/>
                    <a:pt x="1378565" y="93112"/>
                    <a:pt x="1378565" y="126721"/>
                  </a:cubicBezTo>
                  <a:lnTo>
                    <a:pt x="1378565" y="1140480"/>
                  </a:lnTo>
                  <a:cubicBezTo>
                    <a:pt x="1378565" y="1174088"/>
                    <a:pt x="1365214" y="1206320"/>
                    <a:pt x="1341450" y="1230085"/>
                  </a:cubicBezTo>
                  <a:cubicBezTo>
                    <a:pt x="1317685" y="1253850"/>
                    <a:pt x="1285454" y="1267200"/>
                    <a:pt x="1251845" y="1267200"/>
                  </a:cubicBezTo>
                  <a:lnTo>
                    <a:pt x="126720" y="1267200"/>
                  </a:lnTo>
                  <a:cubicBezTo>
                    <a:pt x="93112" y="1267200"/>
                    <a:pt x="60880" y="1253849"/>
                    <a:pt x="37115" y="1230084"/>
                  </a:cubicBezTo>
                  <a:cubicBezTo>
                    <a:pt x="13350" y="1206319"/>
                    <a:pt x="0" y="1174088"/>
                    <a:pt x="0" y="1140479"/>
                  </a:cubicBezTo>
                  <a:lnTo>
                    <a:pt x="0" y="126720"/>
                  </a:lnTo>
                  <a:close/>
                </a:path>
              </a:pathLst>
            </a:custGeom>
            <a:ln>
              <a:solidFill>
                <a:srgbClr val="123046"/>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3579" tIns="193579" rIns="193579" bIns="193579" numCol="1" spcCol="1270" anchor="t" anchorCtr="0">
              <a:noAutofit/>
            </a:bodyPr>
            <a:lstStyle/>
            <a:p>
              <a:pPr marL="228600" lvl="1" indent="-228600" algn="l" defTabSz="977900">
                <a:lnSpc>
                  <a:spcPct val="90000"/>
                </a:lnSpc>
                <a:spcBef>
                  <a:spcPct val="0"/>
                </a:spcBef>
                <a:spcAft>
                  <a:spcPct val="15000"/>
                </a:spcAft>
                <a:buChar char="•"/>
              </a:pPr>
              <a:endParaRPr lang="en-US" sz="2200" kern="1200" dirty="0"/>
            </a:p>
          </p:txBody>
        </p:sp>
        <p:sp>
          <p:nvSpPr>
            <p:cNvPr id="28" name="Text Placeholder 3"/>
            <p:cNvSpPr txBox="1"/>
            <p:nvPr/>
          </p:nvSpPr>
          <p:spPr>
            <a:xfrm>
              <a:off x="4550092" y="2712726"/>
              <a:ext cx="609600" cy="368935"/>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cs"/>
                </a:rPr>
                <a:t>中午</a:t>
              </a:r>
              <a:endParaRPr kumimoji="0" lang="zh-CN" altLang="en-US" sz="2400" b="1" i="0" u="none" strike="noStrike" kern="1200" cap="none" spc="0" normalizeH="0" baseline="0" noProof="0" dirty="0">
                <a:ln>
                  <a:noFill/>
                </a:ln>
                <a:solidFill>
                  <a:schemeClr val="bg1"/>
                </a:solidFill>
                <a:effectLst/>
                <a:uLnTx/>
                <a:uFillTx/>
                <a:latin typeface="+mn-lt"/>
                <a:ea typeface="+mn-ea"/>
                <a:cs typeface="+mn-cs"/>
              </a:endParaRPr>
            </a:p>
          </p:txBody>
        </p:sp>
        <p:sp>
          <p:nvSpPr>
            <p:cNvPr id="29" name="Text Placeholder 3"/>
            <p:cNvSpPr txBox="1"/>
            <p:nvPr/>
          </p:nvSpPr>
          <p:spPr>
            <a:xfrm>
              <a:off x="2441686" y="2712726"/>
              <a:ext cx="609600" cy="368935"/>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cs"/>
                </a:rPr>
                <a:t>早晨</a:t>
              </a:r>
              <a:endParaRPr kumimoji="0" lang="zh-CN" altLang="en-US" sz="2400" b="1" i="0" u="none" strike="noStrike" kern="1200" cap="none" spc="0" normalizeH="0" baseline="0" noProof="0" dirty="0">
                <a:ln>
                  <a:noFill/>
                </a:ln>
                <a:solidFill>
                  <a:schemeClr val="bg1"/>
                </a:solidFill>
                <a:effectLst/>
                <a:uLnTx/>
                <a:uFillTx/>
                <a:latin typeface="+mn-lt"/>
                <a:ea typeface="+mn-ea"/>
                <a:cs typeface="+mn-cs"/>
              </a:endParaRPr>
            </a:p>
          </p:txBody>
        </p:sp>
        <p:sp>
          <p:nvSpPr>
            <p:cNvPr id="30" name="Text Placeholder 3"/>
            <p:cNvSpPr txBox="1"/>
            <p:nvPr/>
          </p:nvSpPr>
          <p:spPr>
            <a:xfrm>
              <a:off x="6706293" y="2678809"/>
              <a:ext cx="609600" cy="368935"/>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cs"/>
                </a:rPr>
                <a:t>回家</a:t>
              </a:r>
              <a:endParaRPr kumimoji="0" lang="zh-CN" altLang="en-US" sz="2400" b="1" i="0" u="none" strike="noStrike" kern="1200" cap="none" spc="0" normalizeH="0" baseline="0" noProof="0" dirty="0">
                <a:ln>
                  <a:noFill/>
                </a:ln>
                <a:solidFill>
                  <a:schemeClr val="bg1"/>
                </a:solidFill>
                <a:effectLst/>
                <a:uLnTx/>
                <a:uFillTx/>
                <a:latin typeface="+mn-lt"/>
                <a:ea typeface="+mn-ea"/>
                <a:cs typeface="+mn-cs"/>
              </a:endParaRPr>
            </a:p>
          </p:txBody>
        </p:sp>
        <p:sp>
          <p:nvSpPr>
            <p:cNvPr id="32" name="Text Placeholder 3"/>
            <p:cNvSpPr txBox="1"/>
            <p:nvPr/>
          </p:nvSpPr>
          <p:spPr>
            <a:xfrm>
              <a:off x="8893634" y="2678809"/>
              <a:ext cx="609600" cy="368935"/>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cs"/>
                </a:rPr>
                <a:t>夜晚</a:t>
              </a:r>
              <a:endParaRPr kumimoji="0" lang="zh-CN" altLang="en-US" sz="2400" b="1" i="0" u="none" strike="noStrike" kern="1200" cap="none" spc="0" normalizeH="0" baseline="0" noProof="0" dirty="0">
                <a:ln>
                  <a:noFill/>
                </a:ln>
                <a:solidFill>
                  <a:schemeClr val="bg1"/>
                </a:solidFill>
                <a:effectLst/>
                <a:uLnTx/>
                <a:uFillTx/>
                <a:latin typeface="+mn-lt"/>
                <a:ea typeface="+mn-ea"/>
                <a:cs typeface="+mn-cs"/>
              </a:endParaRPr>
            </a:p>
          </p:txBody>
        </p:sp>
        <p:pic>
          <p:nvPicPr>
            <p:cNvPr id="33" name="图形 32" descr="建筑砖墙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892829" y="3315601"/>
              <a:ext cx="914400" cy="914400"/>
            </a:xfrm>
            <a:prstGeom prst="rect">
              <a:avLst/>
            </a:prstGeom>
          </p:spPr>
        </p:pic>
        <p:pic>
          <p:nvPicPr>
            <p:cNvPr id="34" name="图形 33" descr="聊天气泡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0803" y="3417207"/>
              <a:ext cx="914400" cy="914400"/>
            </a:xfrm>
            <a:prstGeom prst="rect">
              <a:avLst/>
            </a:prstGeom>
          </p:spPr>
        </p:pic>
        <p:pic>
          <p:nvPicPr>
            <p:cNvPr id="36" name="图形 35" descr="剪贴板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1407" y="3417207"/>
              <a:ext cx="861357" cy="861357"/>
            </a:xfrm>
            <a:prstGeom prst="rect">
              <a:avLst/>
            </a:prstGeom>
          </p:spPr>
        </p:pic>
        <p:pic>
          <p:nvPicPr>
            <p:cNvPr id="37" name="图形 36" descr="单级齿轮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16105" y="3380915"/>
              <a:ext cx="914400" cy="914400"/>
            </a:xfrm>
            <a:prstGeom prst="rect">
              <a:avLst/>
            </a:prstGeom>
          </p:spPr>
        </p:pic>
        <p:sp>
          <p:nvSpPr>
            <p:cNvPr id="38" name="文本框 37"/>
            <p:cNvSpPr txBox="1"/>
            <p:nvPr/>
          </p:nvSpPr>
          <p:spPr>
            <a:xfrm>
              <a:off x="2141191" y="2034262"/>
              <a:ext cx="1198880" cy="398780"/>
            </a:xfrm>
            <a:prstGeom prst="rect">
              <a:avLst/>
            </a:prstGeom>
            <a:noFill/>
          </p:spPr>
          <p:txBody>
            <a:bodyPr wrap="none" rtlCol="0">
              <a:spAutoFit/>
            </a:bodyPr>
            <a:lstStyle/>
            <a:p>
              <a:r>
                <a:rPr lang="zh-CN" altLang="en-US" sz="2000" dirty="0">
                  <a:solidFill>
                    <a:srgbClr val="00355C"/>
                  </a:solidFill>
                </a:rPr>
                <a:t>显示信息</a:t>
              </a:r>
              <a:endParaRPr lang="zh-CN" altLang="en-US" sz="2000" dirty="0">
                <a:solidFill>
                  <a:srgbClr val="00355C"/>
                </a:solidFill>
              </a:endParaRPr>
            </a:p>
          </p:txBody>
        </p:sp>
        <p:sp>
          <p:nvSpPr>
            <p:cNvPr id="39" name="文本框 38"/>
            <p:cNvSpPr txBox="1"/>
            <p:nvPr/>
          </p:nvSpPr>
          <p:spPr>
            <a:xfrm>
              <a:off x="4291840" y="2034262"/>
              <a:ext cx="1198880" cy="398780"/>
            </a:xfrm>
            <a:prstGeom prst="rect">
              <a:avLst/>
            </a:prstGeom>
            <a:noFill/>
          </p:spPr>
          <p:txBody>
            <a:bodyPr wrap="none" rtlCol="0">
              <a:spAutoFit/>
            </a:bodyPr>
            <a:lstStyle/>
            <a:p>
              <a:r>
                <a:rPr lang="zh-CN" altLang="en-US" sz="2000" dirty="0">
                  <a:solidFill>
                    <a:srgbClr val="00355C"/>
                  </a:solidFill>
                </a:rPr>
                <a:t>远程操控</a:t>
              </a:r>
              <a:endParaRPr lang="zh-CN" altLang="en-US" sz="2000" dirty="0">
                <a:solidFill>
                  <a:srgbClr val="00355C"/>
                </a:solidFill>
              </a:endParaRPr>
            </a:p>
          </p:txBody>
        </p:sp>
        <p:sp>
          <p:nvSpPr>
            <p:cNvPr id="40" name="文本框 39"/>
            <p:cNvSpPr txBox="1"/>
            <p:nvPr/>
          </p:nvSpPr>
          <p:spPr>
            <a:xfrm>
              <a:off x="6442489" y="2034262"/>
              <a:ext cx="1198880" cy="398780"/>
            </a:xfrm>
            <a:prstGeom prst="rect">
              <a:avLst/>
            </a:prstGeom>
            <a:noFill/>
          </p:spPr>
          <p:txBody>
            <a:bodyPr wrap="none" rtlCol="0">
              <a:spAutoFit/>
            </a:bodyPr>
            <a:lstStyle/>
            <a:p>
              <a:r>
                <a:rPr lang="zh-CN" altLang="en-US" sz="2000" dirty="0">
                  <a:solidFill>
                    <a:srgbClr val="00355C"/>
                  </a:solidFill>
                </a:rPr>
                <a:t>智能家居</a:t>
              </a:r>
              <a:endParaRPr lang="zh-CN" altLang="en-US" sz="2000" dirty="0">
                <a:solidFill>
                  <a:srgbClr val="00355C"/>
                </a:solidFill>
              </a:endParaRPr>
            </a:p>
          </p:txBody>
        </p:sp>
        <p:sp>
          <p:nvSpPr>
            <p:cNvPr id="41" name="文本框 40"/>
            <p:cNvSpPr txBox="1"/>
            <p:nvPr/>
          </p:nvSpPr>
          <p:spPr>
            <a:xfrm>
              <a:off x="8593139" y="2034262"/>
              <a:ext cx="1198880" cy="398780"/>
            </a:xfrm>
            <a:prstGeom prst="rect">
              <a:avLst/>
            </a:prstGeom>
            <a:noFill/>
          </p:spPr>
          <p:txBody>
            <a:bodyPr wrap="none" rtlCol="0">
              <a:spAutoFit/>
            </a:bodyPr>
            <a:lstStyle/>
            <a:p>
              <a:r>
                <a:rPr lang="zh-CN" altLang="en-US" sz="2000" dirty="0">
                  <a:solidFill>
                    <a:srgbClr val="00355C"/>
                  </a:solidFill>
                </a:rPr>
                <a:t>语音控制</a:t>
              </a:r>
              <a:endParaRPr lang="zh-CN" altLang="en-US" sz="2000" dirty="0">
                <a:solidFill>
                  <a:srgbClr val="00355C"/>
                </a:solidFill>
              </a:endParaRPr>
            </a:p>
          </p:txBody>
        </p:sp>
      </p:grpSp>
      <p:grpSp>
        <p:nvGrpSpPr>
          <p:cNvPr id="48" name="组合 47"/>
          <p:cNvGrpSpPr/>
          <p:nvPr/>
        </p:nvGrpSpPr>
        <p:grpSpPr>
          <a:xfrm>
            <a:off x="1762817" y="4397000"/>
            <a:ext cx="8666366" cy="1245235"/>
            <a:chOff x="1686617" y="4511300"/>
            <a:chExt cx="8666366" cy="1245235"/>
          </a:xfrm>
        </p:grpSpPr>
        <p:sp>
          <p:nvSpPr>
            <p:cNvPr id="49" name="文本框 60"/>
            <p:cNvSpPr/>
            <p:nvPr/>
          </p:nvSpPr>
          <p:spPr>
            <a:xfrm>
              <a:off x="1686617" y="4511300"/>
              <a:ext cx="2063166" cy="124523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可以一边对着镜子进行洗漱或梳头一边查看今天的天气，新闻，以及可能的备忘录信息，如需要也可调出化妆视频对着化妆</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50" name="文本框 60"/>
            <p:cNvSpPr/>
            <p:nvPr/>
          </p:nvSpPr>
          <p:spPr>
            <a:xfrm>
              <a:off x="3887684" y="4511300"/>
              <a:ext cx="2063166" cy="101473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在公司上班或学校上课时对家中电器进行控制，如开启热水器，开启自动喂食器喂食宠物等</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51" name="文本框 60"/>
            <p:cNvSpPr/>
            <p:nvPr/>
          </p:nvSpPr>
          <p:spPr>
            <a:xfrm>
              <a:off x="6088751" y="4511300"/>
              <a:ext cx="2063166" cy="101473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在回家前提前打开空调调整温度，在家门口可以利用声音打开电灯，提前打开电视机播放特定节目等</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52" name="文本框 60"/>
            <p:cNvSpPr/>
            <p:nvPr/>
          </p:nvSpPr>
          <p:spPr>
            <a:xfrm>
              <a:off x="8289817" y="4511300"/>
              <a:ext cx="2063166" cy="101473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利用语音操控电视频道，开启扫地机器人，进行文章阅读等，在睡前不用走动就可关闭灯光。</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7" name="文本框 46"/>
          <p:cNvSpPr txBox="1"/>
          <p:nvPr/>
        </p:nvSpPr>
        <p:spPr>
          <a:xfrm>
            <a:off x="3193256" y="2871752"/>
            <a:ext cx="5805489" cy="1107996"/>
          </a:xfrm>
          <a:prstGeom prst="rect">
            <a:avLst/>
          </a:prstGeom>
          <a:noFill/>
        </p:spPr>
        <p:txBody>
          <a:bodyPr wrap="square" rtlCol="0">
            <a:spAutoFit/>
          </a:bodyPr>
          <a:lstStyle/>
          <a:p>
            <a:pPr algn="dist"/>
            <a:r>
              <a:rPr lang="zh-CN" altLang="en-US" sz="6600" b="1" dirty="0">
                <a:solidFill>
                  <a:srgbClr val="00355C"/>
                </a:solidFill>
                <a:ea typeface="思源黑体 CN Bold" panose="020B0800000000000000" pitchFamily="34" charset="-122"/>
              </a:rPr>
              <a:t>感谢观看</a:t>
            </a:r>
            <a:endParaRPr lang="zh-CN" altLang="en-US" sz="6600" b="1" dirty="0">
              <a:solidFill>
                <a:srgbClr val="00355C"/>
              </a:solidFill>
              <a:ea typeface="思源黑体 CN Bold" panose="020B0800000000000000" pitchFamily="34" charset="-122"/>
            </a:endParaRP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389859" y="5292604"/>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860231" y="4939639"/>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42" name="组合 41"/>
          <p:cNvGrpSpPr/>
          <p:nvPr/>
        </p:nvGrpSpPr>
        <p:grpSpPr>
          <a:xfrm>
            <a:off x="-788259" y="4802831"/>
            <a:ext cx="1034872" cy="3537000"/>
            <a:chOff x="-633182" y="4984372"/>
            <a:chExt cx="1034872" cy="3537000"/>
          </a:xfrm>
        </p:grpSpPr>
        <p:sp>
          <p:nvSpPr>
            <p:cNvPr id="38" name="斜纹 37"/>
            <p:cNvSpPr/>
            <p:nvPr/>
          </p:nvSpPr>
          <p:spPr>
            <a:xfrm rot="18776160" flipH="1">
              <a:off x="-1521793" y="6168624"/>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817434" y="6597888"/>
              <a:ext cx="3107736" cy="739231"/>
            </a:xfrm>
            <a:prstGeom prst="diagStripe">
              <a:avLst>
                <a:gd name="adj" fmla="val 67847"/>
              </a:avLst>
            </a:prstGeom>
            <a:gradFill>
              <a:gsLst>
                <a:gs pos="0">
                  <a:srgbClr val="E9AC01"/>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44" name="斜纹 43"/>
          <p:cNvSpPr/>
          <p:nvPr/>
        </p:nvSpPr>
        <p:spPr>
          <a:xfrm rot="7976160" flipH="1">
            <a:off x="10753964" y="-481796"/>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066482" y="-39923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7" name="组合 6"/>
          <p:cNvGrpSpPr/>
          <p:nvPr/>
        </p:nvGrpSpPr>
        <p:grpSpPr>
          <a:xfrm>
            <a:off x="5386667" y="1183734"/>
            <a:ext cx="1417219" cy="830997"/>
            <a:chOff x="5433488" y="659462"/>
            <a:chExt cx="1417219" cy="830997"/>
          </a:xfrm>
        </p:grpSpPr>
        <p:sp>
          <p:nvSpPr>
            <p:cNvPr id="69" name="矩形 68"/>
            <p:cNvSpPr/>
            <p:nvPr/>
          </p:nvSpPr>
          <p:spPr>
            <a:xfrm>
              <a:off x="5433488" y="1129915"/>
              <a:ext cx="1415772" cy="288381"/>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 name="文本框 1"/>
            <p:cNvSpPr txBox="1"/>
            <p:nvPr/>
          </p:nvSpPr>
          <p:spPr>
            <a:xfrm>
              <a:off x="5434935" y="659462"/>
              <a:ext cx="1415772" cy="830997"/>
            </a:xfrm>
            <a:prstGeom prst="rect">
              <a:avLst/>
            </a:prstGeom>
            <a:noFill/>
          </p:spPr>
          <p:txBody>
            <a:bodyPr wrap="none" rtlCol="0">
              <a:spAutoFit/>
            </a:bodyPr>
            <a:lstStyle/>
            <a:p>
              <a:r>
                <a:rPr lang="zh-CN" altLang="en-US" sz="4800" dirty="0">
                  <a:solidFill>
                    <a:srgbClr val="00355C"/>
                  </a:solidFill>
                </a:rPr>
                <a:t>目录</a:t>
              </a:r>
              <a:endParaRPr lang="zh-CN" altLang="en-US" sz="4800" dirty="0">
                <a:solidFill>
                  <a:srgbClr val="00355C"/>
                </a:solidFill>
              </a:endParaRPr>
            </a:p>
          </p:txBody>
        </p:sp>
      </p:grpSp>
      <p:grpSp>
        <p:nvGrpSpPr>
          <p:cNvPr id="12" name="组合 11"/>
          <p:cNvGrpSpPr/>
          <p:nvPr/>
        </p:nvGrpSpPr>
        <p:grpSpPr>
          <a:xfrm>
            <a:off x="1548535" y="2780190"/>
            <a:ext cx="9085446" cy="1556418"/>
            <a:chOff x="1599319" y="2783879"/>
            <a:chExt cx="9085446" cy="1556418"/>
          </a:xfrm>
        </p:grpSpPr>
        <p:grpSp>
          <p:nvGrpSpPr>
            <p:cNvPr id="6" name="组合 5"/>
            <p:cNvGrpSpPr/>
            <p:nvPr/>
          </p:nvGrpSpPr>
          <p:grpSpPr>
            <a:xfrm>
              <a:off x="1599319" y="2814771"/>
              <a:ext cx="1497224" cy="1525380"/>
              <a:chOff x="2426167" y="2349283"/>
              <a:chExt cx="1497224" cy="1525380"/>
            </a:xfrm>
          </p:grpSpPr>
          <p:sp>
            <p:nvSpPr>
              <p:cNvPr id="3" name="文本框 2"/>
              <p:cNvSpPr txBox="1"/>
              <p:nvPr/>
            </p:nvSpPr>
            <p:spPr>
              <a:xfrm>
                <a:off x="2426167" y="3414389"/>
                <a:ext cx="1402080" cy="460274"/>
              </a:xfrm>
              <a:prstGeom prst="rect">
                <a:avLst/>
              </a:prstGeom>
              <a:noFill/>
            </p:spPr>
            <p:txBody>
              <a:bodyPr wrap="none" rtlCol="0">
                <a:spAutoFit/>
              </a:bodyPr>
              <a:lstStyle/>
              <a:p>
                <a:r>
                  <a:rPr lang="zh-CN" altLang="en-US" sz="2400" dirty="0">
                    <a:solidFill>
                      <a:srgbClr val="0B1D2B"/>
                    </a:solidFill>
                  </a:rPr>
                  <a:t>项目简介</a:t>
                </a:r>
                <a:endParaRPr lang="zh-CN" altLang="en-US" sz="2400" dirty="0">
                  <a:solidFill>
                    <a:srgbClr val="0B1D2B"/>
                  </a:solidFill>
                </a:endParaRPr>
              </a:p>
            </p:txBody>
          </p:sp>
          <p:sp>
            <p:nvSpPr>
              <p:cNvPr id="30" name="矩形 29"/>
              <p:cNvSpPr/>
              <p:nvPr/>
            </p:nvSpPr>
            <p:spPr>
              <a:xfrm rot="5400000">
                <a:off x="2960267"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2" name="文本框 31"/>
              <p:cNvSpPr txBox="1"/>
              <p:nvPr/>
            </p:nvSpPr>
            <p:spPr>
              <a:xfrm>
                <a:off x="3009230" y="2509496"/>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grpSp>
          <p:nvGrpSpPr>
            <p:cNvPr id="8" name="组合 7"/>
            <p:cNvGrpSpPr/>
            <p:nvPr/>
          </p:nvGrpSpPr>
          <p:grpSpPr>
            <a:xfrm>
              <a:off x="3953854" y="2814771"/>
              <a:ext cx="1497224" cy="1525526"/>
              <a:chOff x="5080337" y="2349283"/>
              <a:chExt cx="1497224" cy="1525526"/>
            </a:xfrm>
          </p:grpSpPr>
          <p:sp>
            <p:nvSpPr>
              <p:cNvPr id="50" name="文本框 49"/>
              <p:cNvSpPr txBox="1"/>
              <p:nvPr/>
            </p:nvSpPr>
            <p:spPr>
              <a:xfrm>
                <a:off x="5080337" y="3414389"/>
                <a:ext cx="1402080" cy="460420"/>
              </a:xfrm>
              <a:prstGeom prst="rect">
                <a:avLst/>
              </a:prstGeom>
              <a:noFill/>
            </p:spPr>
            <p:txBody>
              <a:bodyPr wrap="none" rtlCol="0">
                <a:spAutoFit/>
              </a:bodyPr>
              <a:lstStyle/>
              <a:p>
                <a:r>
                  <a:rPr lang="zh-CN" altLang="en-US" sz="2400" dirty="0">
                    <a:solidFill>
                      <a:srgbClr val="0B1D2B"/>
                    </a:solidFill>
                  </a:rPr>
                  <a:t>物理架构</a:t>
                </a:r>
                <a:endParaRPr lang="zh-CN" altLang="en-US" sz="2400" dirty="0">
                  <a:solidFill>
                    <a:srgbClr val="0B1D2B"/>
                  </a:solidFill>
                </a:endParaRPr>
              </a:p>
            </p:txBody>
          </p:sp>
          <p:sp>
            <p:nvSpPr>
              <p:cNvPr id="40" name="矩形 39"/>
              <p:cNvSpPr/>
              <p:nvPr/>
            </p:nvSpPr>
            <p:spPr>
              <a:xfrm rot="5400000">
                <a:off x="5614437"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1" name="文本框 40"/>
              <p:cNvSpPr txBox="1"/>
              <p:nvPr/>
            </p:nvSpPr>
            <p:spPr>
              <a:xfrm>
                <a:off x="5663400" y="2509496"/>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grpSp>
          <p:nvGrpSpPr>
            <p:cNvPr id="10" name="组合 9"/>
            <p:cNvGrpSpPr/>
            <p:nvPr/>
          </p:nvGrpSpPr>
          <p:grpSpPr>
            <a:xfrm>
              <a:off x="6308389" y="2814771"/>
              <a:ext cx="1497224" cy="1525377"/>
              <a:chOff x="7734508" y="2349283"/>
              <a:chExt cx="1497224" cy="1525377"/>
            </a:xfrm>
          </p:grpSpPr>
          <p:sp>
            <p:nvSpPr>
              <p:cNvPr id="56" name="文本框 55"/>
              <p:cNvSpPr txBox="1"/>
              <p:nvPr/>
            </p:nvSpPr>
            <p:spPr>
              <a:xfrm>
                <a:off x="7734508" y="3414389"/>
                <a:ext cx="1402080" cy="460271"/>
              </a:xfrm>
              <a:prstGeom prst="rect">
                <a:avLst/>
              </a:prstGeom>
              <a:noFill/>
            </p:spPr>
            <p:txBody>
              <a:bodyPr wrap="none" rtlCol="0">
                <a:spAutoFit/>
              </a:bodyPr>
              <a:lstStyle/>
              <a:p>
                <a:r>
                  <a:rPr lang="zh-CN" altLang="en-US" sz="2400" dirty="0">
                    <a:solidFill>
                      <a:srgbClr val="0B1D2B"/>
                    </a:solidFill>
                  </a:rPr>
                  <a:t>技术架构</a:t>
                </a:r>
                <a:endParaRPr lang="zh-CN" altLang="en-US" sz="2400" dirty="0">
                  <a:solidFill>
                    <a:srgbClr val="0B1D2B"/>
                  </a:solidFill>
                </a:endParaRPr>
              </a:p>
            </p:txBody>
          </p:sp>
          <p:sp>
            <p:nvSpPr>
              <p:cNvPr id="48" name="矩形 47"/>
              <p:cNvSpPr/>
              <p:nvPr/>
            </p:nvSpPr>
            <p:spPr>
              <a:xfrm rot="5400000">
                <a:off x="8268608"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9" name="文本框 48"/>
              <p:cNvSpPr txBox="1"/>
              <p:nvPr/>
            </p:nvSpPr>
            <p:spPr>
              <a:xfrm>
                <a:off x="8317571" y="2509496"/>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grpSp>
          <p:nvGrpSpPr>
            <p:cNvPr id="11" name="组合 10"/>
            <p:cNvGrpSpPr/>
            <p:nvPr/>
          </p:nvGrpSpPr>
          <p:grpSpPr>
            <a:xfrm>
              <a:off x="9197026" y="2783879"/>
              <a:ext cx="1487739" cy="1556150"/>
              <a:chOff x="4249662" y="3975996"/>
              <a:chExt cx="1487739" cy="1556150"/>
            </a:xfrm>
          </p:grpSpPr>
          <p:sp>
            <p:nvSpPr>
              <p:cNvPr id="66" name="文本框 65"/>
              <p:cNvSpPr txBox="1"/>
              <p:nvPr/>
            </p:nvSpPr>
            <p:spPr>
              <a:xfrm>
                <a:off x="4335321" y="5071771"/>
                <a:ext cx="1402080" cy="460375"/>
              </a:xfrm>
              <a:prstGeom prst="rect">
                <a:avLst/>
              </a:prstGeom>
              <a:noFill/>
            </p:spPr>
            <p:txBody>
              <a:bodyPr wrap="none" rtlCol="0">
                <a:spAutoFit/>
              </a:bodyPr>
              <a:lstStyle/>
              <a:p>
                <a:r>
                  <a:rPr lang="zh-CN" altLang="en-US" sz="2400" dirty="0">
                    <a:solidFill>
                      <a:srgbClr val="0B1D2B"/>
                    </a:solidFill>
                  </a:rPr>
                  <a:t>模组定制</a:t>
                </a:r>
                <a:endParaRPr lang="zh-CN" altLang="en-US" sz="2400" dirty="0">
                  <a:solidFill>
                    <a:srgbClr val="0B1D2B"/>
                  </a:solidFill>
                </a:endParaRPr>
              </a:p>
            </p:txBody>
          </p:sp>
          <p:sp>
            <p:nvSpPr>
              <p:cNvPr id="53" name="矩形 52"/>
              <p:cNvSpPr/>
              <p:nvPr/>
            </p:nvSpPr>
            <p:spPr>
              <a:xfrm rot="5400000">
                <a:off x="4249662" y="3975996"/>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4" name="文本框 53"/>
              <p:cNvSpPr txBox="1"/>
              <p:nvPr/>
            </p:nvSpPr>
            <p:spPr>
              <a:xfrm>
                <a:off x="4264375" y="4121903"/>
                <a:ext cx="787395" cy="707886"/>
              </a:xfrm>
              <a:prstGeom prst="rect">
                <a:avLst/>
              </a:prstGeom>
              <a:noFill/>
            </p:spPr>
            <p:txBody>
              <a:bodyPr wrap="none" rtlCol="0">
                <a:spAutoFit/>
              </a:bodyPr>
              <a:lstStyle/>
              <a:p>
                <a:r>
                  <a:rPr lang="en-US" altLang="zh-CN" sz="4000" i="1" dirty="0">
                    <a:solidFill>
                      <a:schemeClr val="bg1"/>
                    </a:solidFill>
                  </a:rPr>
                  <a:t>04</a:t>
                </a:r>
                <a:endParaRPr lang="zh-CN" altLang="en-US" sz="4000" i="1" dirty="0">
                  <a:solidFill>
                    <a:schemeClr val="bg1"/>
                  </a:solidFil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 name="组合 1"/>
          <p:cNvGrpSpPr/>
          <p:nvPr/>
        </p:nvGrpSpPr>
        <p:grpSpPr>
          <a:xfrm>
            <a:off x="96241" y="1246768"/>
            <a:ext cx="11620249" cy="5735092"/>
            <a:chOff x="96241" y="1246768"/>
            <a:chExt cx="11620249" cy="5735092"/>
          </a:xfrm>
        </p:grpSpPr>
        <p:sp>
          <p:nvSpPr>
            <p:cNvPr id="38" name="斜纹 37"/>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sp>
        <p:nvSpPr>
          <p:cNvPr id="70" name="文本框 69"/>
          <p:cNvSpPr txBox="1"/>
          <p:nvPr/>
        </p:nvSpPr>
        <p:spPr>
          <a:xfrm>
            <a:off x="5273483" y="3301688"/>
            <a:ext cx="2011680" cy="645160"/>
          </a:xfrm>
          <a:prstGeom prst="rect">
            <a:avLst/>
          </a:prstGeom>
          <a:noFill/>
        </p:spPr>
        <p:txBody>
          <a:bodyPr wrap="none" rtlCol="0">
            <a:spAutoFit/>
          </a:bodyPr>
          <a:lstStyle/>
          <a:p>
            <a:r>
              <a:rPr lang="zh-CN" altLang="en-US" sz="3600" dirty="0"/>
              <a:t>项目简介</a:t>
            </a:r>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01</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EC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402080" cy="460375"/>
          </a:xfrm>
          <a:prstGeom prst="rect">
            <a:avLst/>
          </a:prstGeom>
          <a:noFill/>
        </p:spPr>
        <p:txBody>
          <a:bodyPr wrap="none" rtlCol="0">
            <a:spAutoFit/>
          </a:bodyPr>
          <a:lstStyle/>
          <a:p>
            <a:r>
              <a:rPr lang="zh-CN" altLang="en-US" sz="2400" dirty="0">
                <a:solidFill>
                  <a:srgbClr val="00355C"/>
                </a:solidFill>
              </a:rPr>
              <a:t>项目简介</a:t>
            </a:r>
            <a:endParaRPr lang="zh-CN" altLang="en-US" sz="2400" dirty="0">
              <a:solidFill>
                <a:srgbClr val="00355C"/>
              </a:solidFill>
            </a:endParaRPr>
          </a:p>
        </p:txBody>
      </p:sp>
      <p:grpSp>
        <p:nvGrpSpPr>
          <p:cNvPr id="7" name="组合 6"/>
          <p:cNvGrpSpPr/>
          <p:nvPr/>
        </p:nvGrpSpPr>
        <p:grpSpPr>
          <a:xfrm>
            <a:off x="3269677" y="2745510"/>
            <a:ext cx="5652647" cy="5324905"/>
            <a:chOff x="3269677" y="2745510"/>
            <a:chExt cx="5652647" cy="5324905"/>
          </a:xfrm>
        </p:grpSpPr>
        <p:pic>
          <p:nvPicPr>
            <p:cNvPr id="52" name="图片 51" descr="桌子上放着笔记本电脑和花瓶&#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l="725" t="23805" r="4696" b="6102"/>
            <a:stretch>
              <a:fillRect/>
            </a:stretch>
          </p:blipFill>
          <p:spPr>
            <a:xfrm>
              <a:off x="4305453" y="3997325"/>
              <a:ext cx="3593888" cy="1775588"/>
            </a:xfrm>
            <a:custGeom>
              <a:avLst/>
              <a:gdLst>
                <a:gd name="connsiteX0" fmla="*/ 1795169 w 3593888"/>
                <a:gd name="connsiteY0" fmla="*/ 1 h 1775588"/>
                <a:gd name="connsiteX1" fmla="*/ 3593888 w 3593888"/>
                <a:gd name="connsiteY1" fmla="*/ 1771992 h 1775588"/>
                <a:gd name="connsiteX2" fmla="*/ 0 w 3593888"/>
                <a:gd name="connsiteY2" fmla="*/ 1775588 h 1775588"/>
                <a:gd name="connsiteX3" fmla="*/ 1795169 w 3593888"/>
                <a:gd name="connsiteY3" fmla="*/ 1 h 1775588"/>
              </a:gdLst>
              <a:ahLst/>
              <a:cxnLst>
                <a:cxn ang="0">
                  <a:pos x="connsiteX0" y="connsiteY0"/>
                </a:cxn>
                <a:cxn ang="0">
                  <a:pos x="connsiteX1" y="connsiteY1"/>
                </a:cxn>
                <a:cxn ang="0">
                  <a:pos x="connsiteX2" y="connsiteY2"/>
                </a:cxn>
                <a:cxn ang="0">
                  <a:pos x="connsiteX3" y="connsiteY3"/>
                </a:cxn>
              </a:cxnLst>
              <a:rect l="l" t="t" r="r" b="b"/>
              <a:pathLst>
                <a:path w="3593888" h="1775588">
                  <a:moveTo>
                    <a:pt x="1795169" y="1"/>
                  </a:moveTo>
                  <a:cubicBezTo>
                    <a:pt x="2778589" y="-983"/>
                    <a:pt x="3580152" y="788669"/>
                    <a:pt x="3593888" y="1771992"/>
                  </a:cubicBezTo>
                  <a:lnTo>
                    <a:pt x="0" y="1775588"/>
                  </a:lnTo>
                  <a:cubicBezTo>
                    <a:pt x="11768" y="792240"/>
                    <a:pt x="811749" y="985"/>
                    <a:pt x="1795169" y="1"/>
                  </a:cubicBezTo>
                  <a:close/>
                </a:path>
              </a:pathLst>
            </a:custGeom>
          </p:spPr>
        </p:pic>
        <p:sp>
          <p:nvSpPr>
            <p:cNvPr id="14" name="Block Arc 61"/>
            <p:cNvSpPr/>
            <p:nvPr/>
          </p:nvSpPr>
          <p:spPr>
            <a:xfrm>
              <a:off x="3629185" y="3169630"/>
              <a:ext cx="4900786" cy="4900785"/>
            </a:xfrm>
            <a:prstGeom prst="blockArc">
              <a:avLst>
                <a:gd name="adj1" fmla="val 10800000"/>
                <a:gd name="adj2" fmla="val 16200004"/>
                <a:gd name="adj3" fmla="val 2113"/>
              </a:avLst>
            </a:prstGeom>
            <a:solidFill>
              <a:schemeClr val="bg2">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65"/>
            <p:cNvSpPr/>
            <p:nvPr/>
          </p:nvSpPr>
          <p:spPr>
            <a:xfrm>
              <a:off x="3629185" y="3169630"/>
              <a:ext cx="4900786" cy="4900785"/>
            </a:xfrm>
            <a:prstGeom prst="blockArc">
              <a:avLst>
                <a:gd name="adj1" fmla="val 16200000"/>
                <a:gd name="adj2" fmla="val 21589317"/>
                <a:gd name="adj3" fmla="val 2281"/>
              </a:avLst>
            </a:prstGeom>
            <a:solidFill>
              <a:schemeClr val="bg2">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Oval 85"/>
            <p:cNvSpPr>
              <a:spLocks noChangeAspect="1"/>
            </p:cNvSpPr>
            <p:nvPr/>
          </p:nvSpPr>
          <p:spPr>
            <a:xfrm>
              <a:off x="3269677" y="4964099"/>
              <a:ext cx="963388" cy="963388"/>
            </a:xfrm>
            <a:prstGeom prst="ellipse">
              <a:avLst/>
            </a:prstGeom>
            <a:solidFill>
              <a:srgbClr val="3187C6"/>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200" b="1" kern="1200" dirty="0"/>
            </a:p>
          </p:txBody>
        </p:sp>
        <p:sp>
          <p:nvSpPr>
            <p:cNvPr id="23" name="Oval 86"/>
            <p:cNvSpPr>
              <a:spLocks noChangeAspect="1"/>
            </p:cNvSpPr>
            <p:nvPr/>
          </p:nvSpPr>
          <p:spPr>
            <a:xfrm>
              <a:off x="3961853" y="3360508"/>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6" name="Oval 82"/>
            <p:cNvSpPr>
              <a:spLocks noChangeAspect="1"/>
            </p:cNvSpPr>
            <p:nvPr/>
          </p:nvSpPr>
          <p:spPr>
            <a:xfrm>
              <a:off x="5597884" y="2745510"/>
              <a:ext cx="963388" cy="963388"/>
            </a:xfrm>
            <a:prstGeom prst="ellipse">
              <a:avLst/>
            </a:prstGeom>
            <a:solidFill>
              <a:srgbClr val="3187C6"/>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9" name="Oval 83"/>
            <p:cNvSpPr>
              <a:spLocks noChangeAspect="1"/>
            </p:cNvSpPr>
            <p:nvPr/>
          </p:nvSpPr>
          <p:spPr>
            <a:xfrm>
              <a:off x="7223235" y="3360508"/>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33" name="Oval 84"/>
            <p:cNvSpPr>
              <a:spLocks noChangeAspect="1"/>
            </p:cNvSpPr>
            <p:nvPr/>
          </p:nvSpPr>
          <p:spPr>
            <a:xfrm>
              <a:off x="7958936" y="4964099"/>
              <a:ext cx="963388" cy="963388"/>
            </a:xfrm>
            <a:prstGeom prst="ellipse">
              <a:avLst/>
            </a:prstGeom>
            <a:solidFill>
              <a:srgbClr val="3187C6"/>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53" name="KSO_Shape"/>
            <p:cNvSpPr/>
            <p:nvPr/>
          </p:nvSpPr>
          <p:spPr bwMode="auto">
            <a:xfrm>
              <a:off x="7436976" y="3602462"/>
              <a:ext cx="507933" cy="437668"/>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3200" dirty="0">
                <a:ea typeface="微软雅黑" panose="020B0503020204020204" pitchFamily="34" charset="-122"/>
              </a:endParaRPr>
            </a:p>
          </p:txBody>
        </p:sp>
        <p:pic>
          <p:nvPicPr>
            <p:cNvPr id="54" name="图形 53" descr="社交网络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3496" y="2856964"/>
              <a:ext cx="725007" cy="725007"/>
            </a:xfrm>
            <a:prstGeom prst="rect">
              <a:avLst/>
            </a:prstGeom>
          </p:spPr>
        </p:pic>
        <p:pic>
          <p:nvPicPr>
            <p:cNvPr id="55" name="图形 54" descr="发送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0767" y="5104757"/>
              <a:ext cx="725007" cy="725007"/>
            </a:xfrm>
            <a:prstGeom prst="rect">
              <a:avLst/>
            </a:prstGeom>
          </p:spPr>
        </p:pic>
        <p:pic>
          <p:nvPicPr>
            <p:cNvPr id="56" name="图形 55" descr="灯泡和齿轮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78126" y="5067014"/>
              <a:ext cx="725007" cy="725007"/>
            </a:xfrm>
            <a:prstGeom prst="rect">
              <a:avLst/>
            </a:prstGeom>
          </p:spPr>
        </p:pic>
        <p:pic>
          <p:nvPicPr>
            <p:cNvPr id="57" name="图形 56" descr="显示器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81043" y="3489041"/>
              <a:ext cx="725007" cy="725007"/>
            </a:xfrm>
            <a:prstGeom prst="rect">
              <a:avLst/>
            </a:prstGeom>
          </p:spPr>
        </p:pic>
      </p:grpSp>
      <p:grpSp>
        <p:nvGrpSpPr>
          <p:cNvPr id="2" name="组合 1"/>
          <p:cNvGrpSpPr/>
          <p:nvPr/>
        </p:nvGrpSpPr>
        <p:grpSpPr>
          <a:xfrm>
            <a:off x="1227601" y="1353870"/>
            <a:ext cx="9736799" cy="4049405"/>
            <a:chOff x="1227601" y="1353870"/>
            <a:chExt cx="9736799" cy="4049405"/>
          </a:xfrm>
        </p:grpSpPr>
        <p:grpSp>
          <p:nvGrpSpPr>
            <p:cNvPr id="58" name="组合 57"/>
            <p:cNvGrpSpPr/>
            <p:nvPr/>
          </p:nvGrpSpPr>
          <p:grpSpPr>
            <a:xfrm>
              <a:off x="1227601" y="4552147"/>
              <a:ext cx="2031326" cy="851128"/>
              <a:chOff x="8031185" y="3743524"/>
              <a:chExt cx="2495529" cy="851128"/>
            </a:xfrm>
          </p:grpSpPr>
          <p:sp>
            <p:nvSpPr>
              <p:cNvPr id="59" name="文本框 60"/>
              <p:cNvSpPr/>
              <p:nvPr/>
            </p:nvSpPr>
            <p:spPr>
              <a:xfrm>
                <a:off x="8031185" y="4041567"/>
                <a:ext cx="2495529" cy="55308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主体由框架</a:t>
                </a:r>
                <a:r>
                  <a:rPr kumimoji="0" lang="en-US" altLang="zh-CN" sz="1200" b="0" i="0" u="none" strike="noStrike" kern="1200" cap="none" spc="0" normalizeH="0" baseline="0" noProof="0" dirty="0">
                    <a:ln>
                      <a:noFill/>
                    </a:ln>
                    <a:solidFill>
                      <a:srgbClr val="3187C6"/>
                    </a:solidFill>
                    <a:effectLst/>
                    <a:uLnTx/>
                    <a:uFillTx/>
                    <a:cs typeface="+mn-ea"/>
                    <a:sym typeface="+mn-lt"/>
                  </a:rPr>
                  <a:t>-</a:t>
                </a:r>
                <a:r>
                  <a:rPr lang="zh-CN" altLang="en-US" sz="1200" noProof="0" dirty="0">
                    <a:ln>
                      <a:noFill/>
                    </a:ln>
                    <a:solidFill>
                      <a:srgbClr val="3187C6"/>
                    </a:solidFill>
                    <a:effectLst/>
                    <a:uLnTx/>
                    <a:uFillTx/>
                    <a:cs typeface="+mn-ea"/>
                    <a:sym typeface="+mn-lt"/>
                  </a:rPr>
                  <a:t>红外触摸框</a:t>
                </a:r>
                <a:r>
                  <a:rPr lang="en-US" altLang="zh-CN" sz="1200" noProof="0" dirty="0">
                    <a:ln>
                      <a:noFill/>
                    </a:ln>
                    <a:solidFill>
                      <a:srgbClr val="3187C6"/>
                    </a:solidFill>
                    <a:effectLst/>
                    <a:uLnTx/>
                    <a:uFillTx/>
                    <a:cs typeface="+mn-ea"/>
                    <a:sym typeface="+mn-lt"/>
                  </a:rPr>
                  <a:t>-</a:t>
                </a:r>
                <a:r>
                  <a:rPr kumimoji="0" lang="zh-CN" altLang="en-US" sz="1200" b="0" i="0" u="none" strike="noStrike" kern="1200" cap="none" spc="0" normalizeH="0" baseline="0" noProof="0" dirty="0">
                    <a:ln>
                      <a:noFill/>
                    </a:ln>
                    <a:solidFill>
                      <a:srgbClr val="3187C6"/>
                    </a:solidFill>
                    <a:effectLst/>
                    <a:uLnTx/>
                    <a:uFillTx/>
                    <a:cs typeface="+mn-ea"/>
                    <a:sym typeface="+mn-lt"/>
                  </a:rPr>
                  <a:t>玻璃材质半透镜</a:t>
                </a:r>
                <a:r>
                  <a:rPr kumimoji="0" lang="en-US" altLang="zh-CN" sz="1200" b="0" i="0" u="none" strike="noStrike" kern="1200" cap="none" spc="0" normalizeH="0" baseline="0" noProof="0" dirty="0">
                    <a:ln>
                      <a:noFill/>
                    </a:ln>
                    <a:solidFill>
                      <a:srgbClr val="3187C6"/>
                    </a:solidFill>
                    <a:effectLst/>
                    <a:uLnTx/>
                    <a:uFillTx/>
                    <a:cs typeface="+mn-ea"/>
                    <a:sym typeface="+mn-lt"/>
                  </a:rPr>
                  <a:t>-</a:t>
                </a:r>
                <a:r>
                  <a:rPr kumimoji="0" lang="zh-CN" altLang="en-US" sz="1200" b="0" i="0" u="none" strike="noStrike" kern="1200" cap="none" spc="0" normalizeH="0" baseline="0" noProof="0" dirty="0">
                    <a:ln>
                      <a:noFill/>
                    </a:ln>
                    <a:solidFill>
                      <a:srgbClr val="3187C6"/>
                    </a:solidFill>
                    <a:effectLst/>
                    <a:uLnTx/>
                    <a:uFillTx/>
                    <a:cs typeface="+mn-ea"/>
                    <a:sym typeface="+mn-lt"/>
                  </a:rPr>
                  <a:t>显示屏组成。</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0" name="文本框 59"/>
              <p:cNvSpPr txBox="1"/>
              <p:nvPr/>
            </p:nvSpPr>
            <p:spPr>
              <a:xfrm>
                <a:off x="9165516" y="3743524"/>
                <a:ext cx="786352" cy="368300"/>
              </a:xfrm>
              <a:prstGeom prst="rect">
                <a:avLst/>
              </a:prstGeom>
              <a:noFill/>
            </p:spPr>
            <p:txBody>
              <a:bodyPr wrap="none" rtlCol="0">
                <a:spAutoFit/>
              </a:bodyPr>
              <a:lstStyle/>
              <a:p>
                <a:r>
                  <a:rPr lang="zh-CN" altLang="en-US" dirty="0">
                    <a:solidFill>
                      <a:srgbClr val="00355C"/>
                    </a:solidFill>
                  </a:rPr>
                  <a:t>主体</a:t>
                </a:r>
                <a:endParaRPr lang="zh-CN" altLang="en-US" dirty="0">
                  <a:solidFill>
                    <a:srgbClr val="00355C"/>
                  </a:solidFill>
                </a:endParaRPr>
              </a:p>
            </p:txBody>
          </p:sp>
        </p:grpSp>
        <p:grpSp>
          <p:nvGrpSpPr>
            <p:cNvPr id="61" name="组合 60"/>
            <p:cNvGrpSpPr/>
            <p:nvPr/>
          </p:nvGrpSpPr>
          <p:grpSpPr>
            <a:xfrm>
              <a:off x="8933074" y="4552147"/>
              <a:ext cx="2031326" cy="619988"/>
              <a:chOff x="8031185" y="3743524"/>
              <a:chExt cx="2495529" cy="619988"/>
            </a:xfrm>
          </p:grpSpPr>
          <p:sp>
            <p:nvSpPr>
              <p:cNvPr id="62" name="文本框 60"/>
              <p:cNvSpPr/>
              <p:nvPr/>
            </p:nvSpPr>
            <p:spPr>
              <a:xfrm>
                <a:off x="8031185" y="4041567"/>
                <a:ext cx="2495529" cy="3219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支持自定义模块</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3" name="文本框 62"/>
              <p:cNvSpPr txBox="1"/>
              <p:nvPr/>
            </p:nvSpPr>
            <p:spPr>
              <a:xfrm>
                <a:off x="8031185" y="3743524"/>
                <a:ext cx="1628873" cy="368300"/>
              </a:xfrm>
              <a:prstGeom prst="rect">
                <a:avLst/>
              </a:prstGeom>
              <a:noFill/>
            </p:spPr>
            <p:txBody>
              <a:bodyPr wrap="none" rtlCol="0">
                <a:spAutoFit/>
              </a:bodyPr>
              <a:lstStyle/>
              <a:p>
                <a:r>
                  <a:rPr lang="zh-CN" altLang="en-US" dirty="0">
                    <a:solidFill>
                      <a:srgbClr val="00355C"/>
                    </a:solidFill>
                  </a:rPr>
                  <a:t>可扩展功能</a:t>
                </a:r>
                <a:endParaRPr lang="zh-CN" altLang="en-US" dirty="0">
                  <a:solidFill>
                    <a:srgbClr val="00355C"/>
                  </a:solidFill>
                </a:endParaRPr>
              </a:p>
            </p:txBody>
          </p:sp>
        </p:grpSp>
        <p:grpSp>
          <p:nvGrpSpPr>
            <p:cNvPr id="64" name="组合 63"/>
            <p:cNvGrpSpPr/>
            <p:nvPr/>
          </p:nvGrpSpPr>
          <p:grpSpPr>
            <a:xfrm>
              <a:off x="8460339" y="2856510"/>
              <a:ext cx="2031326" cy="564397"/>
              <a:chOff x="8031185" y="3743524"/>
              <a:chExt cx="2495529" cy="564397"/>
            </a:xfrm>
          </p:grpSpPr>
          <p:sp>
            <p:nvSpPr>
              <p:cNvPr id="65" name="文本框 60"/>
              <p:cNvSpPr/>
              <p:nvPr/>
            </p:nvSpPr>
            <p:spPr>
              <a:xfrm>
                <a:off x="8031185" y="4041567"/>
                <a:ext cx="2495529" cy="26635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defRPr/>
                </a:pPr>
                <a:r>
                  <a:rPr lang="zh-CN" altLang="en-US" sz="1200" noProof="0" dirty="0">
                    <a:ln>
                      <a:noFill/>
                    </a:ln>
                    <a:solidFill>
                      <a:srgbClr val="3187C6"/>
                    </a:solidFill>
                    <a:effectLst/>
                    <a:uLnTx/>
                    <a:uFillTx/>
                    <a:cs typeface="+mn-ea"/>
                    <a:sym typeface="+mn-lt"/>
                  </a:rPr>
                  <a:t>功能主要包括日历，闹钟，欢迎语，新闻播报，天气预报，智能家居</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6" name="文本框 65"/>
              <p:cNvSpPr txBox="1"/>
              <p:nvPr/>
            </p:nvSpPr>
            <p:spPr>
              <a:xfrm>
                <a:off x="8031185" y="3743524"/>
                <a:ext cx="786352" cy="368300"/>
              </a:xfrm>
              <a:prstGeom prst="rect">
                <a:avLst/>
              </a:prstGeom>
              <a:noFill/>
            </p:spPr>
            <p:txBody>
              <a:bodyPr wrap="none" rtlCol="0">
                <a:spAutoFit/>
              </a:bodyPr>
              <a:lstStyle/>
              <a:p>
                <a:r>
                  <a:rPr lang="zh-CN" altLang="en-US" dirty="0">
                    <a:solidFill>
                      <a:srgbClr val="00355C"/>
                    </a:solidFill>
                  </a:rPr>
                  <a:t>功能</a:t>
                </a:r>
                <a:endParaRPr lang="zh-CN" altLang="en-US" dirty="0">
                  <a:solidFill>
                    <a:srgbClr val="00355C"/>
                  </a:solidFill>
                </a:endParaRPr>
              </a:p>
            </p:txBody>
          </p:sp>
        </p:grpSp>
        <p:grpSp>
          <p:nvGrpSpPr>
            <p:cNvPr id="67" name="组合 66"/>
            <p:cNvGrpSpPr/>
            <p:nvPr/>
          </p:nvGrpSpPr>
          <p:grpSpPr>
            <a:xfrm>
              <a:off x="1700336" y="2856510"/>
              <a:ext cx="2031326" cy="622528"/>
              <a:chOff x="8031185" y="3743524"/>
              <a:chExt cx="2495529" cy="622528"/>
            </a:xfrm>
          </p:grpSpPr>
          <p:sp>
            <p:nvSpPr>
              <p:cNvPr id="68" name="文本框 60"/>
              <p:cNvSpPr/>
              <p:nvPr/>
            </p:nvSpPr>
            <p:spPr>
              <a:xfrm>
                <a:off x="8031185" y="4044107"/>
                <a:ext cx="2495529" cy="3219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树莓派的完整版Raspbian</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9" name="文本框 68"/>
              <p:cNvSpPr txBox="1"/>
              <p:nvPr/>
            </p:nvSpPr>
            <p:spPr>
              <a:xfrm>
                <a:off x="9178681" y="3743524"/>
                <a:ext cx="1348033" cy="368300"/>
              </a:xfrm>
              <a:prstGeom prst="rect">
                <a:avLst/>
              </a:prstGeom>
              <a:noFill/>
            </p:spPr>
            <p:txBody>
              <a:bodyPr wrap="none" rtlCol="0">
                <a:spAutoFit/>
              </a:bodyPr>
              <a:lstStyle/>
              <a:p>
                <a:pPr algn="r"/>
                <a:r>
                  <a:rPr lang="zh-CN" altLang="en-US" dirty="0">
                    <a:solidFill>
                      <a:srgbClr val="00355C"/>
                    </a:solidFill>
                  </a:rPr>
                  <a:t>操作系统</a:t>
                </a:r>
                <a:endParaRPr lang="zh-CN" altLang="en-US" dirty="0">
                  <a:solidFill>
                    <a:srgbClr val="00355C"/>
                  </a:solidFill>
                </a:endParaRPr>
              </a:p>
            </p:txBody>
          </p:sp>
        </p:grpSp>
        <p:grpSp>
          <p:nvGrpSpPr>
            <p:cNvPr id="70" name="组合 69"/>
            <p:cNvGrpSpPr/>
            <p:nvPr/>
          </p:nvGrpSpPr>
          <p:grpSpPr>
            <a:xfrm>
              <a:off x="4925047" y="1353870"/>
              <a:ext cx="2053590" cy="1103630"/>
              <a:chOff x="8225432" y="3733999"/>
              <a:chExt cx="2522881" cy="1103630"/>
            </a:xfrm>
          </p:grpSpPr>
          <p:sp>
            <p:nvSpPr>
              <p:cNvPr id="71" name="文本框 60"/>
              <p:cNvSpPr/>
              <p:nvPr/>
            </p:nvSpPr>
            <p:spPr>
              <a:xfrm>
                <a:off x="8225432" y="4041974"/>
                <a:ext cx="2522881" cy="795655"/>
              </a:xfrm>
              <a:prstGeom prst="rect">
                <a:avLst/>
              </a:prstGeom>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能够与家中的其他家居如电灯，湿度和温度传感器连接，并且可以通过互联网传输数据给远程设备如手机等</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72" name="文本框 71"/>
              <p:cNvSpPr txBox="1"/>
              <p:nvPr/>
            </p:nvSpPr>
            <p:spPr>
              <a:xfrm>
                <a:off x="8781943" y="3733999"/>
                <a:ext cx="1781223" cy="368300"/>
              </a:xfrm>
              <a:prstGeom prst="rect">
                <a:avLst/>
              </a:prstGeom>
              <a:noFill/>
            </p:spPr>
            <p:txBody>
              <a:bodyPr wrap="square" rtlCol="0">
                <a:spAutoFit/>
              </a:bodyPr>
              <a:lstStyle/>
              <a:p>
                <a:pPr algn="ctr"/>
                <a:r>
                  <a:rPr lang="zh-CN" altLang="en-US" dirty="0">
                    <a:solidFill>
                      <a:srgbClr val="00355C"/>
                    </a:solidFill>
                  </a:rPr>
                  <a:t>数据传输</a:t>
                </a:r>
                <a:endParaRPr lang="zh-CN" altLang="en-US" dirty="0">
                  <a:solidFill>
                    <a:srgbClr val="00355C"/>
                  </a:solidFill>
                </a:endParaRPr>
              </a:p>
            </p:txBody>
          </p:sp>
        </p:grpSp>
      </p:grpSp>
      <p:sp>
        <p:nvSpPr>
          <p:cNvPr id="81" name="斜纹 80"/>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2" name="斜纹 81"/>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4" name="斜纹 8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5" name="斜纹 8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402080" cy="460375"/>
          </a:xfrm>
          <a:prstGeom prst="rect">
            <a:avLst/>
          </a:prstGeom>
          <a:noFill/>
        </p:spPr>
        <p:txBody>
          <a:bodyPr wrap="none" rtlCol="0">
            <a:spAutoFit/>
          </a:bodyPr>
          <a:lstStyle/>
          <a:p>
            <a:r>
              <a:rPr lang="zh-CN" altLang="en-US" sz="2400" dirty="0">
                <a:solidFill>
                  <a:srgbClr val="00355C"/>
                </a:solidFill>
              </a:rPr>
              <a:t>功能详述</a:t>
            </a:r>
            <a:endParaRPr lang="zh-CN" altLang="en-US" sz="2400" dirty="0">
              <a:solidFill>
                <a:srgbClr val="00355C"/>
              </a:solidFill>
            </a:endParaRPr>
          </a:p>
        </p:txBody>
      </p:sp>
      <p:grpSp>
        <p:nvGrpSpPr>
          <p:cNvPr id="66" name="组合 65"/>
          <p:cNvGrpSpPr/>
          <p:nvPr/>
        </p:nvGrpSpPr>
        <p:grpSpPr>
          <a:xfrm>
            <a:off x="-913511" y="-1730840"/>
            <a:ext cx="13957141" cy="10476193"/>
            <a:chOff x="-913511" y="-1730840"/>
            <a:chExt cx="13957141" cy="10476193"/>
          </a:xfrm>
        </p:grpSpPr>
        <p:sp>
          <p:nvSpPr>
            <p:cNvPr id="45" name="斜纹 4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pSp>
        <p:nvGrpSpPr>
          <p:cNvPr id="51" name="组合 50"/>
          <p:cNvGrpSpPr/>
          <p:nvPr/>
        </p:nvGrpSpPr>
        <p:grpSpPr>
          <a:xfrm>
            <a:off x="1387516" y="1872778"/>
            <a:ext cx="9416969" cy="1939811"/>
            <a:chOff x="1660875" y="2194272"/>
            <a:chExt cx="9416969" cy="1939811"/>
          </a:xfrm>
        </p:grpSpPr>
        <p:grpSp>
          <p:nvGrpSpPr>
            <p:cNvPr id="47" name="组合 46"/>
            <p:cNvGrpSpPr/>
            <p:nvPr/>
          </p:nvGrpSpPr>
          <p:grpSpPr>
            <a:xfrm>
              <a:off x="1660875" y="2194272"/>
              <a:ext cx="1893661" cy="1939811"/>
              <a:chOff x="1660875" y="2194272"/>
              <a:chExt cx="1893661" cy="1939811"/>
            </a:xfrm>
          </p:grpSpPr>
          <p:sp>
            <p:nvSpPr>
              <p:cNvPr id="21" name="任意多边形: 形状 20"/>
              <p:cNvSpPr/>
              <p:nvPr/>
            </p:nvSpPr>
            <p:spPr>
              <a:xfrm rot="5400000">
                <a:off x="2027445"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形 4" descr="徽章 1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254559" y="3427791"/>
                <a:ext cx="706292" cy="706292"/>
              </a:xfrm>
              <a:prstGeom prst="rect">
                <a:avLst/>
              </a:prstGeom>
            </p:spPr>
          </p:pic>
        </p:grpSp>
        <p:grpSp>
          <p:nvGrpSpPr>
            <p:cNvPr id="48" name="组合 47"/>
            <p:cNvGrpSpPr/>
            <p:nvPr/>
          </p:nvGrpSpPr>
          <p:grpSpPr>
            <a:xfrm>
              <a:off x="4168644" y="2194272"/>
              <a:ext cx="1893661" cy="1939811"/>
              <a:chOff x="4168644" y="2194272"/>
              <a:chExt cx="1893661" cy="1939811"/>
            </a:xfrm>
          </p:grpSpPr>
          <p:sp>
            <p:nvSpPr>
              <p:cNvPr id="33" name="任意多边形: 形状 32"/>
              <p:cNvSpPr/>
              <p:nvPr/>
            </p:nvSpPr>
            <p:spPr>
              <a:xfrm rot="5400000">
                <a:off x="4535214"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6" name="图形 25" descr="徽章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328" y="3427791"/>
                <a:ext cx="706292" cy="706292"/>
              </a:xfrm>
              <a:prstGeom prst="rect">
                <a:avLst/>
              </a:prstGeom>
            </p:spPr>
          </p:pic>
        </p:grpSp>
        <p:grpSp>
          <p:nvGrpSpPr>
            <p:cNvPr id="49" name="组合 48"/>
            <p:cNvGrpSpPr/>
            <p:nvPr/>
          </p:nvGrpSpPr>
          <p:grpSpPr>
            <a:xfrm>
              <a:off x="6676413" y="2194272"/>
              <a:ext cx="1893661" cy="1939811"/>
              <a:chOff x="6676413" y="2194272"/>
              <a:chExt cx="1893661" cy="1939811"/>
            </a:xfrm>
          </p:grpSpPr>
          <p:sp>
            <p:nvSpPr>
              <p:cNvPr id="37" name="任意多边形: 形状 36"/>
              <p:cNvSpPr/>
              <p:nvPr/>
            </p:nvSpPr>
            <p:spPr>
              <a:xfrm rot="5400000">
                <a:off x="7042983"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8" name="图形 27" descr="徽章 3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0097" y="3427791"/>
                <a:ext cx="706292" cy="706292"/>
              </a:xfrm>
              <a:prstGeom prst="rect">
                <a:avLst/>
              </a:prstGeom>
            </p:spPr>
          </p:pic>
        </p:grpSp>
        <p:grpSp>
          <p:nvGrpSpPr>
            <p:cNvPr id="50" name="组合 49"/>
            <p:cNvGrpSpPr/>
            <p:nvPr/>
          </p:nvGrpSpPr>
          <p:grpSpPr>
            <a:xfrm>
              <a:off x="9184183" y="2194272"/>
              <a:ext cx="1893661" cy="1939811"/>
              <a:chOff x="9184183" y="2194272"/>
              <a:chExt cx="1893661" cy="1939811"/>
            </a:xfrm>
          </p:grpSpPr>
          <p:sp>
            <p:nvSpPr>
              <p:cNvPr id="43" name="任意多边形: 形状 42"/>
              <p:cNvSpPr/>
              <p:nvPr/>
            </p:nvSpPr>
            <p:spPr>
              <a:xfrm rot="5400000">
                <a:off x="9550753"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0" name="图形 29" descr="徽章 4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7867" y="3427791"/>
                <a:ext cx="706292" cy="706292"/>
              </a:xfrm>
              <a:prstGeom prst="rect">
                <a:avLst/>
              </a:prstGeom>
            </p:spPr>
          </p:pic>
        </p:grpSp>
      </p:grpSp>
      <p:grpSp>
        <p:nvGrpSpPr>
          <p:cNvPr id="64" name="组合 63"/>
          <p:cNvGrpSpPr/>
          <p:nvPr/>
        </p:nvGrpSpPr>
        <p:grpSpPr>
          <a:xfrm>
            <a:off x="1482327" y="4148698"/>
            <a:ext cx="9322160" cy="1543278"/>
            <a:chOff x="1482327" y="4057258"/>
            <a:chExt cx="9322160" cy="1543278"/>
          </a:xfrm>
        </p:grpSpPr>
        <p:grpSp>
          <p:nvGrpSpPr>
            <p:cNvPr id="52" name="组合 51"/>
            <p:cNvGrpSpPr/>
            <p:nvPr/>
          </p:nvGrpSpPr>
          <p:grpSpPr>
            <a:xfrm>
              <a:off x="1482327" y="4057258"/>
              <a:ext cx="1888628" cy="1543278"/>
              <a:chOff x="8503862" y="3743524"/>
              <a:chExt cx="2320221" cy="1543278"/>
            </a:xfrm>
          </p:grpSpPr>
          <p:sp>
            <p:nvSpPr>
              <p:cNvPr id="53" name="文本框 60"/>
              <p:cNvSpPr/>
              <p:nvPr/>
            </p:nvSpPr>
            <p:spPr>
              <a:xfrm>
                <a:off x="8503862" y="4041567"/>
                <a:ext cx="2320221" cy="124523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在作为镜子的同时显示天气，新闻滚动条，时间，自定义问候语，或者是由网络获取的各类信息（如股市行情，地图信息）</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4" name="文本框 53"/>
              <p:cNvSpPr txBox="1"/>
              <p:nvPr/>
            </p:nvSpPr>
            <p:spPr>
              <a:xfrm>
                <a:off x="8773362" y="3743524"/>
                <a:ext cx="1781223" cy="368300"/>
              </a:xfrm>
              <a:prstGeom prst="rect">
                <a:avLst/>
              </a:prstGeom>
              <a:noFill/>
            </p:spPr>
            <p:txBody>
              <a:bodyPr wrap="square" rtlCol="0">
                <a:spAutoFit/>
              </a:bodyPr>
              <a:lstStyle/>
              <a:p>
                <a:pPr algn="ctr"/>
                <a:r>
                  <a:rPr lang="zh-CN" altLang="en-US" dirty="0">
                    <a:solidFill>
                      <a:schemeClr val="tx1">
                        <a:lumMod val="95000"/>
                        <a:lumOff val="5000"/>
                      </a:schemeClr>
                    </a:solidFill>
                  </a:rPr>
                  <a:t>显示信息</a:t>
                </a:r>
                <a:endParaRPr lang="zh-CN" altLang="en-US" dirty="0">
                  <a:solidFill>
                    <a:schemeClr val="tx1">
                      <a:lumMod val="95000"/>
                      <a:lumOff val="5000"/>
                    </a:schemeClr>
                  </a:solidFill>
                </a:endParaRPr>
              </a:p>
            </p:txBody>
          </p:sp>
        </p:grpSp>
        <p:grpSp>
          <p:nvGrpSpPr>
            <p:cNvPr id="55" name="组合 54"/>
            <p:cNvGrpSpPr/>
            <p:nvPr/>
          </p:nvGrpSpPr>
          <p:grpSpPr>
            <a:xfrm>
              <a:off x="3960171" y="4057258"/>
              <a:ext cx="1888628" cy="1081633"/>
              <a:chOff x="8503862" y="3743524"/>
              <a:chExt cx="2320221" cy="1081633"/>
            </a:xfrm>
          </p:grpSpPr>
          <p:sp>
            <p:nvSpPr>
              <p:cNvPr id="56" name="文本框 60"/>
              <p:cNvSpPr/>
              <p:nvPr/>
            </p:nvSpPr>
            <p:spPr>
              <a:xfrm>
                <a:off x="8503862" y="4041567"/>
                <a:ext cx="2320221" cy="7835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只需触摸即可开关电灯，空调开关及温度控制，也可支持语音控制。</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7" name="文本框 56"/>
              <p:cNvSpPr txBox="1"/>
              <p:nvPr/>
            </p:nvSpPr>
            <p:spPr>
              <a:xfrm>
                <a:off x="8773362" y="3743524"/>
                <a:ext cx="1781223" cy="368300"/>
              </a:xfrm>
              <a:prstGeom prst="rect">
                <a:avLst/>
              </a:prstGeom>
              <a:noFill/>
            </p:spPr>
            <p:txBody>
              <a:bodyPr wrap="square" rtlCol="0">
                <a:spAutoFit/>
              </a:bodyPr>
              <a:lstStyle/>
              <a:p>
                <a:pPr algn="ctr"/>
                <a:r>
                  <a:rPr lang="zh-CN" altLang="en-US" dirty="0">
                    <a:solidFill>
                      <a:schemeClr val="tx1">
                        <a:lumMod val="95000"/>
                        <a:lumOff val="5000"/>
                      </a:schemeClr>
                    </a:solidFill>
                  </a:rPr>
                  <a:t>智能家居</a:t>
                </a:r>
                <a:endParaRPr lang="zh-CN" altLang="en-US" dirty="0">
                  <a:solidFill>
                    <a:schemeClr val="tx1">
                      <a:lumMod val="95000"/>
                      <a:lumOff val="5000"/>
                    </a:schemeClr>
                  </a:solidFill>
                </a:endParaRPr>
              </a:p>
            </p:txBody>
          </p:sp>
        </p:grpSp>
        <p:grpSp>
          <p:nvGrpSpPr>
            <p:cNvPr id="58" name="组合 57"/>
            <p:cNvGrpSpPr/>
            <p:nvPr/>
          </p:nvGrpSpPr>
          <p:grpSpPr>
            <a:xfrm>
              <a:off x="8915859" y="4057258"/>
              <a:ext cx="1888628" cy="1312773"/>
              <a:chOff x="8503862" y="3743524"/>
              <a:chExt cx="2320221" cy="1312773"/>
            </a:xfrm>
          </p:grpSpPr>
          <p:sp>
            <p:nvSpPr>
              <p:cNvPr id="59" name="文本框 60"/>
              <p:cNvSpPr/>
              <p:nvPr/>
            </p:nvSpPr>
            <p:spPr>
              <a:xfrm>
                <a:off x="8503862" y="4041567"/>
                <a:ext cx="2320221" cy="101473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支持视频平台如</a:t>
                </a:r>
                <a:r>
                  <a:rPr kumimoji="0" lang="en-US" altLang="zh-CN" sz="1200" b="0" i="0" u="none" strike="noStrike" kern="1200" cap="none" spc="0" normalizeH="0" baseline="0" noProof="0" dirty="0">
                    <a:ln>
                      <a:noFill/>
                    </a:ln>
                    <a:solidFill>
                      <a:schemeClr val="tx1">
                        <a:lumMod val="95000"/>
                        <a:lumOff val="5000"/>
                      </a:schemeClr>
                    </a:solidFill>
                    <a:effectLst/>
                    <a:uLnTx/>
                    <a:uFillTx/>
                    <a:cs typeface="+mn-ea"/>
                    <a:sym typeface="+mn-lt"/>
                  </a:rPr>
                  <a:t>youtube</a:t>
                </a: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的投屏功能，且可拖动，如边看美妆视频边对着镜子化妆</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60" name="文本框 59"/>
              <p:cNvSpPr txBox="1"/>
              <p:nvPr/>
            </p:nvSpPr>
            <p:spPr>
              <a:xfrm>
                <a:off x="8773362" y="3743524"/>
                <a:ext cx="1781223" cy="368300"/>
              </a:xfrm>
              <a:prstGeom prst="rect">
                <a:avLst/>
              </a:prstGeom>
              <a:noFill/>
            </p:spPr>
            <p:txBody>
              <a:bodyPr wrap="square" rtlCol="0">
                <a:spAutoFit/>
              </a:bodyPr>
              <a:lstStyle/>
              <a:p>
                <a:pPr algn="ctr"/>
                <a:r>
                  <a:rPr lang="zh-CN" altLang="en-US" dirty="0">
                    <a:solidFill>
                      <a:schemeClr val="tx1">
                        <a:lumMod val="95000"/>
                        <a:lumOff val="5000"/>
                      </a:schemeClr>
                    </a:solidFill>
                  </a:rPr>
                  <a:t>投屏功能</a:t>
                </a:r>
                <a:endParaRPr lang="zh-CN" altLang="en-US" dirty="0">
                  <a:solidFill>
                    <a:schemeClr val="tx1">
                      <a:lumMod val="95000"/>
                      <a:lumOff val="5000"/>
                    </a:schemeClr>
                  </a:solidFill>
                </a:endParaRPr>
              </a:p>
            </p:txBody>
          </p:sp>
        </p:grpSp>
        <p:grpSp>
          <p:nvGrpSpPr>
            <p:cNvPr id="61" name="组合 60"/>
            <p:cNvGrpSpPr/>
            <p:nvPr/>
          </p:nvGrpSpPr>
          <p:grpSpPr>
            <a:xfrm>
              <a:off x="6438015" y="4057258"/>
              <a:ext cx="1888628" cy="1312773"/>
              <a:chOff x="8503862" y="3743524"/>
              <a:chExt cx="2320221" cy="1312773"/>
            </a:xfrm>
          </p:grpSpPr>
          <p:sp>
            <p:nvSpPr>
              <p:cNvPr id="62" name="文本框 60"/>
              <p:cNvSpPr/>
              <p:nvPr/>
            </p:nvSpPr>
            <p:spPr>
              <a:xfrm>
                <a:off x="8503862" y="4041567"/>
                <a:ext cx="2320221" cy="101473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通过传感器监控各类数据，发送信息给远程设备，如温度警报器，烟雾报警器，闹钟等。</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63" name="文本框 62"/>
              <p:cNvSpPr txBox="1"/>
              <p:nvPr/>
            </p:nvSpPr>
            <p:spPr>
              <a:xfrm>
                <a:off x="8773362" y="3743524"/>
                <a:ext cx="1781223" cy="368300"/>
              </a:xfrm>
              <a:prstGeom prst="rect">
                <a:avLst/>
              </a:prstGeom>
              <a:noFill/>
            </p:spPr>
            <p:txBody>
              <a:bodyPr wrap="square" rtlCol="0">
                <a:spAutoFit/>
              </a:bodyPr>
              <a:lstStyle/>
              <a:p>
                <a:pPr algn="ctr"/>
                <a:r>
                  <a:rPr lang="zh-CN" altLang="en-US" dirty="0">
                    <a:solidFill>
                      <a:schemeClr val="tx1">
                        <a:lumMod val="95000"/>
                        <a:lumOff val="5000"/>
                      </a:schemeClr>
                    </a:solidFill>
                  </a:rPr>
                  <a:t>发送信息</a:t>
                </a:r>
                <a:endParaRPr lang="zh-CN" altLang="en-US" dirty="0">
                  <a:solidFill>
                    <a:schemeClr val="tx1">
                      <a:lumMod val="95000"/>
                      <a:lumOff val="5000"/>
                    </a:schemeClr>
                  </a:solidFill>
                </a:endParaRPr>
              </a:p>
            </p:txBody>
          </p:sp>
        </p:grpSp>
      </p:grpSp>
      <p:pic>
        <p:nvPicPr>
          <p:cNvPr id="68" name="图形 67" descr="上升趋势条形图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0454" y="1872778"/>
            <a:ext cx="914400" cy="914400"/>
          </a:xfrm>
          <a:prstGeom prst="rect">
            <a:avLst/>
          </a:prstGeom>
        </p:spPr>
      </p:pic>
      <p:pic>
        <p:nvPicPr>
          <p:cNvPr id="74" name="图形 73" descr="钱夹 纯色填充"/>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77146" y="1872778"/>
            <a:ext cx="914400" cy="914400"/>
          </a:xfrm>
          <a:prstGeom prst="rect">
            <a:avLst/>
          </a:prstGeom>
        </p:spPr>
      </p:pic>
      <p:pic>
        <p:nvPicPr>
          <p:cNvPr id="3" name="图形 2" descr="剪贴板 纯色填充"/>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30524" y="1909631"/>
            <a:ext cx="830231" cy="830231"/>
          </a:xfrm>
          <a:prstGeom prst="rect">
            <a:avLst/>
          </a:prstGeom>
        </p:spPr>
      </p:pic>
      <p:pic>
        <p:nvPicPr>
          <p:cNvPr id="2" name="图形 56" descr="显示器 纯色填充"/>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79823" y="2022191"/>
            <a:ext cx="725007" cy="7250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sp>
        <p:nvSpPr>
          <p:cNvPr id="70" name="文本框 69"/>
          <p:cNvSpPr txBox="1"/>
          <p:nvPr/>
        </p:nvSpPr>
        <p:spPr>
          <a:xfrm>
            <a:off x="5273483" y="3301688"/>
            <a:ext cx="2011680" cy="645160"/>
          </a:xfrm>
          <a:prstGeom prst="rect">
            <a:avLst/>
          </a:prstGeom>
          <a:noFill/>
        </p:spPr>
        <p:txBody>
          <a:bodyPr wrap="none" rtlCol="0">
            <a:spAutoFit/>
          </a:bodyPr>
          <a:lstStyle/>
          <a:p>
            <a:r>
              <a:rPr lang="zh-CN" altLang="en-US" sz="3600" dirty="0"/>
              <a:t>物理架构</a:t>
            </a:r>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02</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17" name="文本框 16"/>
          <p:cNvSpPr txBox="1"/>
          <p:nvPr/>
        </p:nvSpPr>
        <p:spPr>
          <a:xfrm>
            <a:off x="1410978" y="693555"/>
            <a:ext cx="1402080" cy="460375"/>
          </a:xfrm>
          <a:prstGeom prst="rect">
            <a:avLst/>
          </a:prstGeom>
          <a:noFill/>
        </p:spPr>
        <p:txBody>
          <a:bodyPr wrap="none" rtlCol="0">
            <a:spAutoFit/>
          </a:bodyPr>
          <a:lstStyle/>
          <a:p>
            <a:r>
              <a:rPr lang="zh-CN" altLang="en-US" sz="2400" dirty="0">
                <a:solidFill>
                  <a:srgbClr val="00355C"/>
                </a:solidFill>
              </a:rPr>
              <a:t>物理架构</a:t>
            </a:r>
            <a:endParaRPr lang="zh-CN" altLang="en-US" sz="2400" dirty="0">
              <a:solidFill>
                <a:srgbClr val="00355C"/>
              </a:solidFill>
            </a:endParaRPr>
          </a:p>
        </p:txBody>
      </p:sp>
      <p:grpSp>
        <p:nvGrpSpPr>
          <p:cNvPr id="9" name="组合 8"/>
          <p:cNvGrpSpPr/>
          <p:nvPr/>
        </p:nvGrpSpPr>
        <p:grpSpPr>
          <a:xfrm>
            <a:off x="1263316" y="2289045"/>
            <a:ext cx="9746611" cy="3233882"/>
            <a:chOff x="1741018" y="2904297"/>
            <a:chExt cx="8774582" cy="2225828"/>
          </a:xfrm>
        </p:grpSpPr>
        <p:sp>
          <p:nvSpPr>
            <p:cNvPr id="12" name="矩形: 圆角 11"/>
            <p:cNvSpPr/>
            <p:nvPr/>
          </p:nvSpPr>
          <p:spPr>
            <a:xfrm>
              <a:off x="8922961" y="2904297"/>
              <a:ext cx="1592639" cy="2225828"/>
            </a:xfrm>
            <a:prstGeom prst="foldedCorner">
              <a:avLst/>
            </a:prstGeom>
            <a:solidFill>
              <a:srgbClr val="DDEC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p:cNvSpPr/>
            <p:nvPr/>
          </p:nvSpPr>
          <p:spPr>
            <a:xfrm>
              <a:off x="7127475" y="2904297"/>
              <a:ext cx="1592639" cy="2225828"/>
            </a:xfrm>
            <a:prstGeom prst="foldedCorner">
              <a:avLst/>
            </a:prstGeom>
            <a:solidFill>
              <a:srgbClr val="DDEC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p:cNvSpPr/>
            <p:nvPr/>
          </p:nvSpPr>
          <p:spPr>
            <a:xfrm>
              <a:off x="5331989" y="2904297"/>
              <a:ext cx="1592639" cy="2225828"/>
            </a:xfrm>
            <a:prstGeom prst="foldedCorner">
              <a:avLst/>
            </a:prstGeom>
            <a:solidFill>
              <a:srgbClr val="DDEC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p:cNvSpPr/>
            <p:nvPr/>
          </p:nvSpPr>
          <p:spPr>
            <a:xfrm>
              <a:off x="3536503" y="2904297"/>
              <a:ext cx="1592639" cy="2225828"/>
            </a:xfrm>
            <a:prstGeom prst="foldedCorner">
              <a:avLst/>
            </a:prstGeom>
            <a:solidFill>
              <a:srgbClr val="DDEC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p:cNvSpPr/>
            <p:nvPr/>
          </p:nvSpPr>
          <p:spPr>
            <a:xfrm>
              <a:off x="1741018" y="2904297"/>
              <a:ext cx="1592639" cy="2225828"/>
            </a:xfrm>
            <a:prstGeom prst="foldedCorner">
              <a:avLst/>
            </a:prstGeom>
            <a:solidFill>
              <a:srgbClr val="DDECF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 name="组合 2"/>
          <p:cNvGrpSpPr/>
          <p:nvPr/>
        </p:nvGrpSpPr>
        <p:grpSpPr>
          <a:xfrm>
            <a:off x="1724201" y="2088605"/>
            <a:ext cx="8824840" cy="832399"/>
            <a:chOff x="2094520" y="2200212"/>
            <a:chExt cx="5108944" cy="491213"/>
          </a:xfrm>
        </p:grpSpPr>
        <p:pic>
          <p:nvPicPr>
            <p:cNvPr id="21" name="图形 20" descr="徽章 5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712252" y="2200213"/>
              <a:ext cx="491212" cy="491212"/>
            </a:xfrm>
            <a:prstGeom prst="rect">
              <a:avLst/>
            </a:prstGeom>
          </p:spPr>
        </p:pic>
        <p:pic>
          <p:nvPicPr>
            <p:cNvPr id="22" name="图形 21" descr="徽章 1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520" y="2200212"/>
              <a:ext cx="491212" cy="491212"/>
            </a:xfrm>
            <a:prstGeom prst="rect">
              <a:avLst/>
            </a:prstGeom>
          </p:spPr>
        </p:pic>
        <p:pic>
          <p:nvPicPr>
            <p:cNvPr id="23" name="图形 22" descr="徽章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8953" y="2200212"/>
              <a:ext cx="491212" cy="491212"/>
            </a:xfrm>
            <a:prstGeom prst="rect">
              <a:avLst/>
            </a:prstGeom>
          </p:spPr>
        </p:pic>
        <p:pic>
          <p:nvPicPr>
            <p:cNvPr id="24" name="图形 23" descr="徽章 3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03386" y="2200212"/>
              <a:ext cx="491212" cy="491212"/>
            </a:xfrm>
            <a:prstGeom prst="rect">
              <a:avLst/>
            </a:prstGeom>
          </p:spPr>
        </p:pic>
        <p:pic>
          <p:nvPicPr>
            <p:cNvPr id="25" name="图形 24" descr="徽章 4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7819" y="2200212"/>
              <a:ext cx="491212" cy="491212"/>
            </a:xfrm>
            <a:prstGeom prst="rect">
              <a:avLst/>
            </a:prstGeom>
          </p:spPr>
        </p:pic>
      </p:grpSp>
      <p:grpSp>
        <p:nvGrpSpPr>
          <p:cNvPr id="30" name="组合 29"/>
          <p:cNvGrpSpPr/>
          <p:nvPr/>
        </p:nvGrpSpPr>
        <p:grpSpPr>
          <a:xfrm>
            <a:off x="1263316" y="2921000"/>
            <a:ext cx="9746016" cy="0"/>
            <a:chOff x="1263316" y="2654300"/>
            <a:chExt cx="9746016" cy="0"/>
          </a:xfrm>
        </p:grpSpPr>
        <p:cxnSp>
          <p:nvCxnSpPr>
            <p:cNvPr id="11" name="直接连接符 10"/>
            <p:cNvCxnSpPr/>
            <p:nvPr/>
          </p:nvCxnSpPr>
          <p:spPr>
            <a:xfrm>
              <a:off x="1263316" y="2654300"/>
              <a:ext cx="1769068" cy="0"/>
            </a:xfrm>
            <a:prstGeom prst="line">
              <a:avLst/>
            </a:prstGeom>
            <a:ln w="25400">
              <a:solidFill>
                <a:srgbClr val="00355C"/>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240859" y="2654300"/>
              <a:ext cx="1768473" cy="0"/>
            </a:xfrm>
            <a:prstGeom prst="line">
              <a:avLst/>
            </a:prstGeom>
            <a:ln w="25400">
              <a:solidFill>
                <a:srgbClr val="00355C"/>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246474" y="2654300"/>
              <a:ext cx="1769068" cy="0"/>
            </a:xfrm>
            <a:prstGeom prst="line">
              <a:avLst/>
            </a:prstGeom>
            <a:ln w="25400">
              <a:solidFill>
                <a:srgbClr val="00355C"/>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252088" y="2654300"/>
              <a:ext cx="1769068" cy="0"/>
            </a:xfrm>
            <a:prstGeom prst="line">
              <a:avLst/>
            </a:prstGeom>
            <a:ln w="25400">
              <a:solidFill>
                <a:srgbClr val="00355C"/>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257702" y="2654300"/>
              <a:ext cx="1769068" cy="0"/>
            </a:xfrm>
            <a:prstGeom prst="line">
              <a:avLst/>
            </a:prstGeom>
            <a:ln w="25400">
              <a:solidFill>
                <a:srgbClr val="00355C"/>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474643" y="3503503"/>
            <a:ext cx="10259740" cy="1692174"/>
            <a:chOff x="1474643" y="3147903"/>
            <a:chExt cx="10259740" cy="1692174"/>
          </a:xfrm>
        </p:grpSpPr>
        <p:grpSp>
          <p:nvGrpSpPr>
            <p:cNvPr id="32" name="组合 31"/>
            <p:cNvGrpSpPr/>
            <p:nvPr/>
          </p:nvGrpSpPr>
          <p:grpSpPr>
            <a:xfrm>
              <a:off x="1474643" y="3147903"/>
              <a:ext cx="1346413" cy="1318542"/>
              <a:chOff x="1474643" y="3256095"/>
              <a:chExt cx="1346413" cy="1318542"/>
            </a:xfrm>
          </p:grpSpPr>
          <p:sp>
            <p:nvSpPr>
              <p:cNvPr id="42" name="文本框 41"/>
              <p:cNvSpPr txBox="1"/>
              <p:nvPr/>
            </p:nvSpPr>
            <p:spPr>
              <a:xfrm>
                <a:off x="1542555" y="3256095"/>
                <a:ext cx="1198880" cy="398780"/>
              </a:xfrm>
              <a:prstGeom prst="rect">
                <a:avLst/>
              </a:prstGeom>
              <a:noFill/>
            </p:spPr>
            <p:txBody>
              <a:bodyPr wrap="none" rtlCol="0">
                <a:spAutoFit/>
              </a:bodyPr>
              <a:lstStyle/>
              <a:p>
                <a:r>
                  <a:rPr lang="zh-CN" altLang="en-US" sz="2000" dirty="0">
                    <a:solidFill>
                      <a:srgbClr val="00355C"/>
                    </a:solidFill>
                  </a:rPr>
                  <a:t>一块镜面</a:t>
                </a:r>
                <a:endParaRPr lang="zh-CN" altLang="en-US" sz="2000" dirty="0">
                  <a:solidFill>
                    <a:srgbClr val="00355C"/>
                  </a:solidFill>
                </a:endParaRPr>
              </a:p>
            </p:txBody>
          </p:sp>
          <p:sp>
            <p:nvSpPr>
              <p:cNvPr id="43" name="文本框 60"/>
              <p:cNvSpPr/>
              <p:nvPr/>
            </p:nvSpPr>
            <p:spPr>
              <a:xfrm>
                <a:off x="1474643" y="3791047"/>
                <a:ext cx="1346413" cy="7835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900" b="0" i="0" u="none" strike="noStrike" kern="1200" cap="none" spc="0" normalizeH="0" baseline="0" noProof="0" dirty="0">
                    <a:ln>
                      <a:noFill/>
                    </a:ln>
                    <a:solidFill>
                      <a:srgbClr val="3187C6"/>
                    </a:solidFill>
                    <a:effectLst/>
                    <a:uLnTx/>
                    <a:uFillTx/>
                    <a:cs typeface="+mn-ea"/>
                    <a:sym typeface="+mn-lt"/>
                  </a:rPr>
                  <a:t>一块半透镜面，可以是亚克力或是塑料等各种材质，一般来说越好材质的镜面的价格越贵</a:t>
                </a:r>
                <a:endParaRPr kumimoji="0" lang="zh-CN" altLang="en-US" sz="900" b="0" i="0" u="none" strike="noStrike" kern="1200" cap="none" spc="0" normalizeH="0" baseline="0" noProof="0" dirty="0">
                  <a:ln>
                    <a:noFill/>
                  </a:ln>
                  <a:solidFill>
                    <a:srgbClr val="3187C6"/>
                  </a:solidFill>
                  <a:effectLst/>
                  <a:uLnTx/>
                  <a:uFillTx/>
                  <a:cs typeface="+mn-ea"/>
                  <a:sym typeface="+mn-lt"/>
                </a:endParaRPr>
              </a:p>
            </p:txBody>
          </p:sp>
        </p:grpSp>
        <p:grpSp>
          <p:nvGrpSpPr>
            <p:cNvPr id="45" name="组合 44"/>
            <p:cNvGrpSpPr/>
            <p:nvPr/>
          </p:nvGrpSpPr>
          <p:grpSpPr>
            <a:xfrm>
              <a:off x="3468880" y="3147903"/>
              <a:ext cx="1520792" cy="1692174"/>
              <a:chOff x="1474643" y="3256095"/>
              <a:chExt cx="1520792" cy="1692174"/>
            </a:xfrm>
          </p:grpSpPr>
          <p:sp>
            <p:nvSpPr>
              <p:cNvPr id="46" name="文本框 45"/>
              <p:cNvSpPr txBox="1"/>
              <p:nvPr/>
            </p:nvSpPr>
            <p:spPr>
              <a:xfrm>
                <a:off x="1542555" y="3256095"/>
                <a:ext cx="1452880" cy="398780"/>
              </a:xfrm>
              <a:prstGeom prst="rect">
                <a:avLst/>
              </a:prstGeom>
              <a:noFill/>
            </p:spPr>
            <p:txBody>
              <a:bodyPr wrap="none" rtlCol="0">
                <a:spAutoFit/>
              </a:bodyPr>
              <a:lstStyle/>
              <a:p>
                <a:r>
                  <a:rPr lang="zh-CN" altLang="en-US" sz="2000" dirty="0">
                    <a:solidFill>
                      <a:srgbClr val="00355C"/>
                    </a:solidFill>
                  </a:rPr>
                  <a:t>红外触摸框</a:t>
                </a:r>
                <a:endParaRPr lang="zh-CN" altLang="en-US" sz="2000" dirty="0">
                  <a:solidFill>
                    <a:srgbClr val="00355C"/>
                  </a:solidFill>
                </a:endParaRPr>
              </a:p>
            </p:txBody>
          </p:sp>
          <p:sp>
            <p:nvSpPr>
              <p:cNvPr id="47" name="文本框 60"/>
              <p:cNvSpPr/>
              <p:nvPr/>
            </p:nvSpPr>
            <p:spPr>
              <a:xfrm>
                <a:off x="1474643" y="3791047"/>
                <a:ext cx="1346413" cy="115722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900" b="0" i="0" u="none" strike="noStrike" kern="1200" cap="none" spc="0" normalizeH="0" baseline="0" noProof="0" dirty="0">
                    <a:ln>
                      <a:noFill/>
                    </a:ln>
                    <a:solidFill>
                      <a:srgbClr val="3187C6"/>
                    </a:solidFill>
                    <a:effectLst/>
                    <a:uLnTx/>
                    <a:uFillTx/>
                    <a:cs typeface="+mn-ea"/>
                    <a:sym typeface="+mn-lt"/>
                  </a:rPr>
                  <a:t>一块和镜面和显示屏尺寸相符的红外触摸框，用于实现触摸和手势检测</a:t>
                </a:r>
                <a:endParaRPr kumimoji="0" lang="zh-CN" altLang="en-US" sz="900" b="0" i="0" u="none" strike="noStrike" kern="1200" cap="none" spc="0" normalizeH="0" baseline="0" noProof="0" dirty="0">
                  <a:ln>
                    <a:noFill/>
                  </a:ln>
                  <a:solidFill>
                    <a:srgbClr val="3187C6"/>
                  </a:solidFill>
                  <a:effectLst/>
                  <a:uLnTx/>
                  <a:uFillTx/>
                  <a:cs typeface="+mn-ea"/>
                  <a:sym typeface="+mn-lt"/>
                </a:endParaRPr>
              </a:p>
            </p:txBody>
          </p:sp>
        </p:grpSp>
        <p:grpSp>
          <p:nvGrpSpPr>
            <p:cNvPr id="48" name="组合 47"/>
            <p:cNvGrpSpPr/>
            <p:nvPr/>
          </p:nvGrpSpPr>
          <p:grpSpPr>
            <a:xfrm>
              <a:off x="5463117" y="3147903"/>
              <a:ext cx="1346413" cy="1318542"/>
              <a:chOff x="1474643" y="3256095"/>
              <a:chExt cx="1346413" cy="1318542"/>
            </a:xfrm>
          </p:grpSpPr>
          <p:sp>
            <p:nvSpPr>
              <p:cNvPr id="49" name="文本框 48"/>
              <p:cNvSpPr txBox="1"/>
              <p:nvPr/>
            </p:nvSpPr>
            <p:spPr>
              <a:xfrm>
                <a:off x="1542555" y="3256095"/>
                <a:ext cx="944880" cy="398780"/>
              </a:xfrm>
              <a:prstGeom prst="rect">
                <a:avLst/>
              </a:prstGeom>
              <a:noFill/>
            </p:spPr>
            <p:txBody>
              <a:bodyPr wrap="none" rtlCol="0">
                <a:spAutoFit/>
              </a:bodyPr>
              <a:lstStyle/>
              <a:p>
                <a:r>
                  <a:rPr lang="zh-CN" altLang="en-US" sz="2000" dirty="0">
                    <a:solidFill>
                      <a:srgbClr val="00355C"/>
                    </a:solidFill>
                  </a:rPr>
                  <a:t>显示屏</a:t>
                </a:r>
                <a:endParaRPr lang="zh-CN" altLang="en-US" sz="2000" dirty="0">
                  <a:solidFill>
                    <a:srgbClr val="00355C"/>
                  </a:solidFill>
                </a:endParaRPr>
              </a:p>
            </p:txBody>
          </p:sp>
          <p:sp>
            <p:nvSpPr>
              <p:cNvPr id="50" name="文本框 60"/>
              <p:cNvSpPr/>
              <p:nvPr/>
            </p:nvSpPr>
            <p:spPr>
              <a:xfrm>
                <a:off x="1474643" y="3791047"/>
                <a:ext cx="1346413" cy="7835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900" b="0" i="0" u="none" strike="noStrike" kern="1200" cap="none" spc="0" normalizeH="0" baseline="0" noProof="0" dirty="0">
                    <a:ln>
                      <a:noFill/>
                    </a:ln>
                    <a:solidFill>
                      <a:srgbClr val="3187C6"/>
                    </a:solidFill>
                    <a:effectLst/>
                    <a:uLnTx/>
                    <a:uFillTx/>
                    <a:cs typeface="+mn-ea"/>
                    <a:sym typeface="+mn-lt"/>
                  </a:rPr>
                  <a:t>一个显示屏，可以是不用的电视显示屏，或是电脑显示屏，只有能接收</a:t>
                </a:r>
                <a:r>
                  <a:rPr kumimoji="0" lang="en-US" altLang="zh-CN" sz="900" b="0" i="0" u="none" strike="noStrike" kern="1200" cap="none" spc="0" normalizeH="0" baseline="0" noProof="0" dirty="0">
                    <a:ln>
                      <a:noFill/>
                    </a:ln>
                    <a:solidFill>
                      <a:srgbClr val="3187C6"/>
                    </a:solidFill>
                    <a:effectLst/>
                    <a:uLnTx/>
                    <a:uFillTx/>
                    <a:cs typeface="+mn-ea"/>
                    <a:sym typeface="+mn-lt"/>
                  </a:rPr>
                  <a:t>HDMI</a:t>
                </a:r>
                <a:r>
                  <a:rPr kumimoji="0" lang="zh-CN" altLang="en-US" sz="900" b="0" i="0" u="none" strike="noStrike" kern="1200" cap="none" spc="0" normalizeH="0" baseline="0" noProof="0" dirty="0">
                    <a:ln>
                      <a:noFill/>
                    </a:ln>
                    <a:solidFill>
                      <a:srgbClr val="3187C6"/>
                    </a:solidFill>
                    <a:effectLst/>
                    <a:uLnTx/>
                    <a:uFillTx/>
                    <a:cs typeface="+mn-ea"/>
                    <a:sym typeface="+mn-lt"/>
                  </a:rPr>
                  <a:t>输入即可</a:t>
                </a:r>
                <a:endParaRPr kumimoji="0" lang="zh-CN" altLang="en-US" sz="900" b="0" i="0" u="none" strike="noStrike" kern="1200" cap="none" spc="0" normalizeH="0" baseline="0" noProof="0" dirty="0">
                  <a:ln>
                    <a:noFill/>
                  </a:ln>
                  <a:solidFill>
                    <a:srgbClr val="3187C6"/>
                  </a:solidFill>
                  <a:effectLst/>
                  <a:uLnTx/>
                  <a:uFillTx/>
                  <a:cs typeface="+mn-ea"/>
                  <a:sym typeface="+mn-lt"/>
                </a:endParaRPr>
              </a:p>
            </p:txBody>
          </p:sp>
        </p:grpSp>
        <p:grpSp>
          <p:nvGrpSpPr>
            <p:cNvPr id="51" name="组合 50"/>
            <p:cNvGrpSpPr/>
            <p:nvPr/>
          </p:nvGrpSpPr>
          <p:grpSpPr>
            <a:xfrm>
              <a:off x="7457354" y="3147903"/>
              <a:ext cx="1346413" cy="1145187"/>
              <a:chOff x="1474643" y="3256095"/>
              <a:chExt cx="1346413" cy="1145187"/>
            </a:xfrm>
          </p:grpSpPr>
          <p:sp>
            <p:nvSpPr>
              <p:cNvPr id="52" name="文本框 51"/>
              <p:cNvSpPr txBox="1"/>
              <p:nvPr/>
            </p:nvSpPr>
            <p:spPr>
              <a:xfrm>
                <a:off x="1542555" y="3256095"/>
                <a:ext cx="690880" cy="398780"/>
              </a:xfrm>
              <a:prstGeom prst="rect">
                <a:avLst/>
              </a:prstGeom>
              <a:noFill/>
            </p:spPr>
            <p:txBody>
              <a:bodyPr wrap="none" rtlCol="0">
                <a:spAutoFit/>
              </a:bodyPr>
              <a:lstStyle/>
              <a:p>
                <a:r>
                  <a:rPr lang="zh-CN" altLang="en-US" sz="2000" dirty="0">
                    <a:solidFill>
                      <a:srgbClr val="00355C"/>
                    </a:solidFill>
                  </a:rPr>
                  <a:t>框架</a:t>
                </a:r>
                <a:endParaRPr lang="zh-CN" altLang="en-US" sz="2000" dirty="0">
                  <a:solidFill>
                    <a:srgbClr val="00355C"/>
                  </a:solidFill>
                </a:endParaRPr>
              </a:p>
            </p:txBody>
          </p:sp>
          <p:sp>
            <p:nvSpPr>
              <p:cNvPr id="58" name="文本框 60"/>
              <p:cNvSpPr/>
              <p:nvPr/>
            </p:nvSpPr>
            <p:spPr>
              <a:xfrm>
                <a:off x="1474643" y="3791047"/>
                <a:ext cx="1346413" cy="61023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900" b="0" i="0" u="none" strike="noStrike" kern="1200" cap="none" spc="0" normalizeH="0" baseline="0" noProof="0" dirty="0">
                    <a:ln>
                      <a:noFill/>
                    </a:ln>
                    <a:solidFill>
                      <a:srgbClr val="3187C6"/>
                    </a:solidFill>
                    <a:effectLst/>
                    <a:uLnTx/>
                    <a:uFillTx/>
                    <a:cs typeface="+mn-ea"/>
                    <a:sym typeface="+mn-lt"/>
                  </a:rPr>
                  <a:t>用于固定即摆放镜面，红外触摸框，显示屏三者</a:t>
                </a:r>
                <a:endParaRPr kumimoji="0" lang="zh-CN" altLang="en-US" sz="900" b="0" i="0" u="none" strike="noStrike" kern="1200" cap="none" spc="0" normalizeH="0" baseline="0" noProof="0" dirty="0">
                  <a:ln>
                    <a:noFill/>
                  </a:ln>
                  <a:solidFill>
                    <a:srgbClr val="3187C6"/>
                  </a:solidFill>
                  <a:effectLst/>
                  <a:uLnTx/>
                  <a:uFillTx/>
                  <a:cs typeface="+mn-ea"/>
                  <a:sym typeface="+mn-lt"/>
                </a:endParaRPr>
              </a:p>
            </p:txBody>
          </p:sp>
        </p:grpSp>
        <p:grpSp>
          <p:nvGrpSpPr>
            <p:cNvPr id="59" name="组合 58"/>
            <p:cNvGrpSpPr/>
            <p:nvPr/>
          </p:nvGrpSpPr>
          <p:grpSpPr>
            <a:xfrm>
              <a:off x="9451591" y="3147903"/>
              <a:ext cx="2282792" cy="1318542"/>
              <a:chOff x="1474643" y="3256095"/>
              <a:chExt cx="2282792" cy="1318542"/>
            </a:xfrm>
          </p:grpSpPr>
          <p:sp>
            <p:nvSpPr>
              <p:cNvPr id="60" name="文本框 59"/>
              <p:cNvSpPr txBox="1"/>
              <p:nvPr/>
            </p:nvSpPr>
            <p:spPr>
              <a:xfrm>
                <a:off x="1542555" y="3256095"/>
                <a:ext cx="2214880" cy="398780"/>
              </a:xfrm>
              <a:prstGeom prst="rect">
                <a:avLst/>
              </a:prstGeom>
              <a:noFill/>
            </p:spPr>
            <p:txBody>
              <a:bodyPr wrap="none" rtlCol="0">
                <a:spAutoFit/>
              </a:bodyPr>
              <a:lstStyle/>
              <a:p>
                <a:r>
                  <a:rPr lang="zh-CN" altLang="en-US" sz="2000" dirty="0">
                    <a:solidFill>
                      <a:srgbClr val="00355C"/>
                    </a:solidFill>
                  </a:rPr>
                  <a:t>树莓派或其他设备</a:t>
                </a:r>
                <a:endParaRPr lang="zh-CN" altLang="en-US" sz="2000" dirty="0">
                  <a:solidFill>
                    <a:srgbClr val="00355C"/>
                  </a:solidFill>
                </a:endParaRPr>
              </a:p>
            </p:txBody>
          </p:sp>
          <p:sp>
            <p:nvSpPr>
              <p:cNvPr id="61" name="文本框 60"/>
              <p:cNvSpPr/>
              <p:nvPr/>
            </p:nvSpPr>
            <p:spPr>
              <a:xfrm>
                <a:off x="1474643" y="3791047"/>
                <a:ext cx="1346413" cy="7835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900" b="0" i="0" u="none" strike="noStrike" kern="1200" cap="none" spc="0" normalizeH="0" baseline="0" noProof="0" dirty="0">
                    <a:ln>
                      <a:noFill/>
                    </a:ln>
                    <a:solidFill>
                      <a:srgbClr val="3187C6"/>
                    </a:solidFill>
                    <a:effectLst/>
                    <a:uLnTx/>
                    <a:uFillTx/>
                    <a:cs typeface="+mn-ea"/>
                    <a:sym typeface="+mn-lt"/>
                  </a:rPr>
                  <a:t>用于主体架构和服务器，如果对性能要求较高，需要采用</a:t>
                </a:r>
                <a:r>
                  <a:rPr kumimoji="0" lang="en-US" altLang="zh-CN" sz="900" b="0" i="0" u="none" strike="noStrike" kern="1200" cap="none" spc="0" normalizeH="0" baseline="0" noProof="0" dirty="0">
                    <a:ln>
                      <a:noFill/>
                    </a:ln>
                    <a:solidFill>
                      <a:srgbClr val="3187C6"/>
                    </a:solidFill>
                    <a:effectLst/>
                    <a:uLnTx/>
                    <a:uFillTx/>
                    <a:cs typeface="+mn-ea"/>
                    <a:sym typeface="+mn-lt"/>
                  </a:rPr>
                  <a:t>PC</a:t>
                </a:r>
                <a:r>
                  <a:rPr kumimoji="0" lang="zh-CN" altLang="en-US" sz="900" b="0" i="0" u="none" strike="noStrike" kern="1200" cap="none" spc="0" normalizeH="0" baseline="0" noProof="0" dirty="0">
                    <a:ln>
                      <a:noFill/>
                    </a:ln>
                    <a:solidFill>
                      <a:srgbClr val="3187C6"/>
                    </a:solidFill>
                    <a:effectLst/>
                    <a:uLnTx/>
                    <a:uFillTx/>
                    <a:cs typeface="+mn-ea"/>
                    <a:sym typeface="+mn-lt"/>
                  </a:rPr>
                  <a:t>机或是树莓派机群。</a:t>
                </a:r>
                <a:endParaRPr kumimoji="0" lang="zh-CN" altLang="en-US" sz="900" b="0" i="0" u="none" strike="noStrike" kern="1200" cap="none" spc="0" normalizeH="0" baseline="0" noProof="0" dirty="0">
                  <a:ln>
                    <a:noFill/>
                  </a:ln>
                  <a:solidFill>
                    <a:srgbClr val="3187C6"/>
                  </a:solidFill>
                  <a:effectLst/>
                  <a:uLnTx/>
                  <a:uFillTx/>
                  <a:cs typeface="+mn-ea"/>
                  <a:sym typeface="+mn-lt"/>
                </a:endParaRPr>
              </a:p>
            </p:txBody>
          </p:sp>
        </p:grpSp>
      </p:grpSp>
      <p:sp>
        <p:nvSpPr>
          <p:cNvPr id="62" name="文本框 61"/>
          <p:cNvSpPr txBox="1"/>
          <p:nvPr/>
        </p:nvSpPr>
        <p:spPr>
          <a:xfrm>
            <a:off x="5202444" y="1521846"/>
            <a:ext cx="1787111" cy="398780"/>
          </a:xfrm>
          <a:prstGeom prst="rect">
            <a:avLst/>
          </a:prstGeom>
          <a:noFill/>
        </p:spPr>
        <p:txBody>
          <a:bodyPr wrap="square" rtlCol="0">
            <a:spAutoFit/>
          </a:bodyPr>
          <a:lstStyle/>
          <a:p>
            <a:pPr algn="dist"/>
            <a:r>
              <a:rPr lang="zh-CN" altLang="en-US" sz="2000" dirty="0">
                <a:solidFill>
                  <a:srgbClr val="00355C"/>
                </a:solidFill>
              </a:rPr>
              <a:t>基本架构</a:t>
            </a:r>
            <a:endParaRPr lang="zh-CN" altLang="en-US" sz="2000" dirty="0">
              <a:solidFill>
                <a:srgbClr val="00355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097280" cy="460375"/>
          </a:xfrm>
          <a:prstGeom prst="rect">
            <a:avLst/>
          </a:prstGeom>
          <a:noFill/>
        </p:spPr>
        <p:txBody>
          <a:bodyPr wrap="none" rtlCol="0">
            <a:spAutoFit/>
          </a:bodyPr>
          <a:lstStyle/>
          <a:p>
            <a:r>
              <a:rPr lang="zh-CN" altLang="en-US" sz="2400" dirty="0">
                <a:solidFill>
                  <a:srgbClr val="00355C"/>
                </a:solidFill>
              </a:rPr>
              <a:t>传感器</a:t>
            </a:r>
            <a:endParaRPr lang="zh-CN" altLang="en-US" sz="2400" dirty="0">
              <a:solidFill>
                <a:srgbClr val="00355C"/>
              </a:solidFill>
            </a:endParaRPr>
          </a:p>
        </p:txBody>
      </p:sp>
      <p:grpSp>
        <p:nvGrpSpPr>
          <p:cNvPr id="23" name="组合 22"/>
          <p:cNvGrpSpPr/>
          <p:nvPr/>
        </p:nvGrpSpPr>
        <p:grpSpPr>
          <a:xfrm>
            <a:off x="-913511" y="-1730840"/>
            <a:ext cx="13957141" cy="10476193"/>
            <a:chOff x="-913511" y="-1730840"/>
            <a:chExt cx="13957141" cy="10476193"/>
          </a:xfrm>
        </p:grpSpPr>
        <p:sp>
          <p:nvSpPr>
            <p:cNvPr id="24" name="斜纹 2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pSp>
        <p:nvGrpSpPr>
          <p:cNvPr id="62" name="组合 61"/>
          <p:cNvGrpSpPr/>
          <p:nvPr/>
        </p:nvGrpSpPr>
        <p:grpSpPr>
          <a:xfrm>
            <a:off x="963314" y="1224633"/>
            <a:ext cx="10205683" cy="4178821"/>
            <a:chOff x="876295" y="1224633"/>
            <a:chExt cx="10205683" cy="4178821"/>
          </a:xfrm>
        </p:grpSpPr>
        <p:grpSp>
          <p:nvGrpSpPr>
            <p:cNvPr id="2" name="组合 1"/>
            <p:cNvGrpSpPr/>
            <p:nvPr/>
          </p:nvGrpSpPr>
          <p:grpSpPr>
            <a:xfrm>
              <a:off x="3314391" y="1633898"/>
              <a:ext cx="5005993" cy="3373991"/>
              <a:chOff x="2120378" y="1273474"/>
              <a:chExt cx="4793410" cy="3230712"/>
            </a:xfrm>
          </p:grpSpPr>
          <p:grpSp>
            <p:nvGrpSpPr>
              <p:cNvPr id="28" name="Group 64"/>
              <p:cNvGrpSpPr/>
              <p:nvPr/>
            </p:nvGrpSpPr>
            <p:grpSpPr>
              <a:xfrm>
                <a:off x="5263816" y="2242373"/>
                <a:ext cx="1543067" cy="1491087"/>
                <a:chOff x="5263816" y="2180082"/>
                <a:chExt cx="1543067" cy="1491087"/>
              </a:xfrm>
            </p:grpSpPr>
            <p:sp>
              <p:nvSpPr>
                <p:cNvPr id="29" name="Oval 59"/>
                <p:cNvSpPr>
                  <a:spLocks noChangeAspect="1"/>
                </p:cNvSpPr>
                <p:nvPr/>
              </p:nvSpPr>
              <p:spPr>
                <a:xfrm>
                  <a:off x="5355187" y="2219473"/>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30" name="Oval 27"/>
                <p:cNvSpPr>
                  <a:spLocks noChangeAspect="1"/>
                </p:cNvSpPr>
                <p:nvPr/>
              </p:nvSpPr>
              <p:spPr>
                <a:xfrm>
                  <a:off x="5263816" y="2180082"/>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grpSp>
          <p:grpSp>
            <p:nvGrpSpPr>
              <p:cNvPr id="32" name="Group 61"/>
              <p:cNvGrpSpPr/>
              <p:nvPr/>
            </p:nvGrpSpPr>
            <p:grpSpPr>
              <a:xfrm>
                <a:off x="2183525" y="2222535"/>
                <a:ext cx="1509607" cy="1500765"/>
                <a:chOff x="2183525" y="2160244"/>
                <a:chExt cx="1509607" cy="1500765"/>
              </a:xfrm>
            </p:grpSpPr>
            <p:sp>
              <p:nvSpPr>
                <p:cNvPr id="33" name="Oval 57"/>
                <p:cNvSpPr>
                  <a:spLocks noChangeAspect="1"/>
                </p:cNvSpPr>
                <p:nvPr/>
              </p:nvSpPr>
              <p:spPr>
                <a:xfrm>
                  <a:off x="2241436" y="2209313"/>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34" name="Oval 28"/>
                <p:cNvSpPr>
                  <a:spLocks noChangeAspect="1"/>
                </p:cNvSpPr>
                <p:nvPr/>
              </p:nvSpPr>
              <p:spPr>
                <a:xfrm>
                  <a:off x="2183525" y="2160244"/>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grpSp>
          <p:grpSp>
            <p:nvGrpSpPr>
              <p:cNvPr id="36" name="Group 62"/>
              <p:cNvGrpSpPr/>
              <p:nvPr/>
            </p:nvGrpSpPr>
            <p:grpSpPr>
              <a:xfrm>
                <a:off x="3517175" y="1359122"/>
                <a:ext cx="1524692" cy="1485295"/>
                <a:chOff x="3517175" y="1296831"/>
                <a:chExt cx="1524692" cy="1485295"/>
              </a:xfrm>
            </p:grpSpPr>
            <p:sp>
              <p:nvSpPr>
                <p:cNvPr id="37" name="Oval 60"/>
                <p:cNvSpPr>
                  <a:spLocks noChangeAspect="1"/>
                </p:cNvSpPr>
                <p:nvPr/>
              </p:nvSpPr>
              <p:spPr>
                <a:xfrm>
                  <a:off x="3590171" y="1330430"/>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38" name="Oval 29"/>
                <p:cNvSpPr>
                  <a:spLocks noChangeAspect="1"/>
                </p:cNvSpPr>
                <p:nvPr/>
              </p:nvSpPr>
              <p:spPr>
                <a:xfrm>
                  <a:off x="3517175" y="1296831"/>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grpSp>
          <p:grpSp>
            <p:nvGrpSpPr>
              <p:cNvPr id="39" name="Group 63"/>
              <p:cNvGrpSpPr/>
              <p:nvPr/>
            </p:nvGrpSpPr>
            <p:grpSpPr>
              <a:xfrm>
                <a:off x="3868971" y="2864854"/>
                <a:ext cx="1521780" cy="1480295"/>
                <a:chOff x="3868971" y="2802563"/>
                <a:chExt cx="1521780" cy="1480295"/>
              </a:xfrm>
            </p:grpSpPr>
            <p:sp>
              <p:nvSpPr>
                <p:cNvPr id="40" name="Oval 58"/>
                <p:cNvSpPr>
                  <a:spLocks noChangeAspect="1"/>
                </p:cNvSpPr>
                <p:nvPr/>
              </p:nvSpPr>
              <p:spPr>
                <a:xfrm>
                  <a:off x="3939055" y="2831162"/>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41" name="Oval 30"/>
                <p:cNvSpPr>
                  <a:spLocks noChangeAspect="1"/>
                </p:cNvSpPr>
                <p:nvPr/>
              </p:nvSpPr>
              <p:spPr>
                <a:xfrm>
                  <a:off x="3868971" y="2802563"/>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grpSp>
          <p:sp>
            <p:nvSpPr>
              <p:cNvPr id="42" name="Arc 46"/>
              <p:cNvSpPr/>
              <p:nvPr/>
            </p:nvSpPr>
            <p:spPr>
              <a:xfrm rot="18536433">
                <a:off x="2120378" y="1984931"/>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7"/>
              <p:cNvSpPr/>
              <p:nvPr/>
            </p:nvSpPr>
            <p:spPr>
              <a:xfrm rot="2537090">
                <a:off x="3641809" y="1273474"/>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Arc 48"/>
              <p:cNvSpPr/>
              <p:nvPr/>
            </p:nvSpPr>
            <p:spPr>
              <a:xfrm rot="16951463" flipH="1">
                <a:off x="3735263" y="2867858"/>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9"/>
              <p:cNvSpPr/>
              <p:nvPr/>
            </p:nvSpPr>
            <p:spPr>
              <a:xfrm rot="12440065" flipH="1">
                <a:off x="5277460" y="2318251"/>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 name="组合 2"/>
            <p:cNvGrpSpPr/>
            <p:nvPr/>
          </p:nvGrpSpPr>
          <p:grpSpPr>
            <a:xfrm>
              <a:off x="2891632" y="4552326"/>
              <a:ext cx="2428600" cy="851128"/>
              <a:chOff x="3170245" y="4497437"/>
              <a:chExt cx="2428600" cy="851128"/>
            </a:xfrm>
          </p:grpSpPr>
          <p:sp>
            <p:nvSpPr>
              <p:cNvPr id="48" name="文本框 60"/>
              <p:cNvSpPr/>
              <p:nvPr/>
            </p:nvSpPr>
            <p:spPr>
              <a:xfrm>
                <a:off x="3170245" y="4795480"/>
                <a:ext cx="2428600" cy="55308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通过额外的摄像头设备进行人的面部识别，视频电话等动作</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49" name="文本框 48"/>
              <p:cNvSpPr txBox="1"/>
              <p:nvPr/>
            </p:nvSpPr>
            <p:spPr>
              <a:xfrm>
                <a:off x="3659600" y="4497437"/>
                <a:ext cx="1449891" cy="368300"/>
              </a:xfrm>
              <a:prstGeom prst="rect">
                <a:avLst/>
              </a:prstGeom>
              <a:noFill/>
            </p:spPr>
            <p:txBody>
              <a:bodyPr wrap="square" rtlCol="0">
                <a:spAutoFit/>
              </a:bodyPr>
              <a:lstStyle/>
              <a:p>
                <a:pPr algn="ctr"/>
                <a:r>
                  <a:rPr lang="zh-CN" altLang="en-US" dirty="0">
                    <a:solidFill>
                      <a:srgbClr val="00355C"/>
                    </a:solidFill>
                  </a:rPr>
                  <a:t>摄像头设备</a:t>
                </a:r>
                <a:endParaRPr lang="zh-CN" altLang="en-US" dirty="0">
                  <a:solidFill>
                    <a:srgbClr val="00355C"/>
                  </a:solidFill>
                </a:endParaRPr>
              </a:p>
            </p:txBody>
          </p:sp>
        </p:grpSp>
        <p:grpSp>
          <p:nvGrpSpPr>
            <p:cNvPr id="5" name="组合 4"/>
            <p:cNvGrpSpPr/>
            <p:nvPr/>
          </p:nvGrpSpPr>
          <p:grpSpPr>
            <a:xfrm>
              <a:off x="8653378" y="3486911"/>
              <a:ext cx="2428600" cy="1081633"/>
              <a:chOff x="8931991" y="3432022"/>
              <a:chExt cx="2428600" cy="1081633"/>
            </a:xfrm>
          </p:grpSpPr>
          <p:sp>
            <p:nvSpPr>
              <p:cNvPr id="50" name="文本框 60"/>
              <p:cNvSpPr/>
              <p:nvPr/>
            </p:nvSpPr>
            <p:spPr>
              <a:xfrm>
                <a:off x="8931991" y="3730065"/>
                <a:ext cx="2428600" cy="7835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只要是能通过各类网络传输数据的传感器皆可用于获取数据和对数据进行监控和操作</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1" name="文本框 50"/>
              <p:cNvSpPr txBox="1"/>
              <p:nvPr/>
            </p:nvSpPr>
            <p:spPr>
              <a:xfrm>
                <a:off x="9421346" y="3432022"/>
                <a:ext cx="1449891" cy="368300"/>
              </a:xfrm>
              <a:prstGeom prst="rect">
                <a:avLst/>
              </a:prstGeom>
              <a:noFill/>
            </p:spPr>
            <p:txBody>
              <a:bodyPr wrap="square" rtlCol="0">
                <a:spAutoFit/>
              </a:bodyPr>
              <a:lstStyle/>
              <a:p>
                <a:pPr algn="ctr"/>
                <a:r>
                  <a:rPr lang="zh-CN" altLang="en-US" dirty="0">
                    <a:solidFill>
                      <a:srgbClr val="00355C"/>
                    </a:solidFill>
                  </a:rPr>
                  <a:t>其他传感器</a:t>
                </a:r>
                <a:endParaRPr lang="zh-CN" altLang="en-US" dirty="0">
                  <a:solidFill>
                    <a:srgbClr val="00355C"/>
                  </a:solidFill>
                </a:endParaRPr>
              </a:p>
            </p:txBody>
          </p:sp>
        </p:grpSp>
        <p:grpSp>
          <p:nvGrpSpPr>
            <p:cNvPr id="4" name="组合 3"/>
            <p:cNvGrpSpPr/>
            <p:nvPr/>
          </p:nvGrpSpPr>
          <p:grpSpPr>
            <a:xfrm>
              <a:off x="876295" y="2329274"/>
              <a:ext cx="2428600" cy="1785737"/>
              <a:chOff x="1154908" y="2274385"/>
              <a:chExt cx="2428600" cy="1785737"/>
            </a:xfrm>
          </p:grpSpPr>
          <p:sp>
            <p:nvSpPr>
              <p:cNvPr id="54" name="文本框 60"/>
              <p:cNvSpPr/>
              <p:nvPr/>
            </p:nvSpPr>
            <p:spPr>
              <a:xfrm>
                <a:off x="1154908" y="2820713"/>
                <a:ext cx="2428600" cy="123940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使用温度和湿度传感器传输温度和湿度信息并监控</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5" name="文本框 54"/>
              <p:cNvSpPr txBox="1"/>
              <p:nvPr/>
            </p:nvSpPr>
            <p:spPr>
              <a:xfrm>
                <a:off x="1703953" y="2274385"/>
                <a:ext cx="1449891" cy="645160"/>
              </a:xfrm>
              <a:prstGeom prst="rect">
                <a:avLst/>
              </a:prstGeom>
              <a:noFill/>
            </p:spPr>
            <p:txBody>
              <a:bodyPr wrap="square" rtlCol="0">
                <a:spAutoFit/>
              </a:bodyPr>
              <a:lstStyle/>
              <a:p>
                <a:pPr algn="ctr"/>
                <a:r>
                  <a:rPr lang="zh-CN" altLang="en-US" dirty="0">
                    <a:solidFill>
                      <a:srgbClr val="00355C"/>
                    </a:solidFill>
                  </a:rPr>
                  <a:t>温度湿度传感器</a:t>
                </a:r>
                <a:endParaRPr lang="zh-CN" altLang="en-US" dirty="0">
                  <a:solidFill>
                    <a:srgbClr val="00355C"/>
                  </a:solidFill>
                </a:endParaRPr>
              </a:p>
            </p:txBody>
          </p:sp>
        </p:grpSp>
        <p:grpSp>
          <p:nvGrpSpPr>
            <p:cNvPr id="56" name="组合 55"/>
            <p:cNvGrpSpPr/>
            <p:nvPr/>
          </p:nvGrpSpPr>
          <p:grpSpPr>
            <a:xfrm>
              <a:off x="7101487" y="1224633"/>
              <a:ext cx="2428600" cy="1081633"/>
              <a:chOff x="8931991" y="3432022"/>
              <a:chExt cx="2428600" cy="1081633"/>
            </a:xfrm>
          </p:grpSpPr>
          <p:sp>
            <p:nvSpPr>
              <p:cNvPr id="57" name="文本框 60"/>
              <p:cNvSpPr/>
              <p:nvPr/>
            </p:nvSpPr>
            <p:spPr>
              <a:xfrm>
                <a:off x="8931991" y="3730065"/>
                <a:ext cx="2428600" cy="78359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利用声音传感器实现声控屏幕亮起或关闭，以及语音的识别和对应操作</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8" name="文本框 57"/>
              <p:cNvSpPr txBox="1"/>
              <p:nvPr/>
            </p:nvSpPr>
            <p:spPr>
              <a:xfrm>
                <a:off x="9421346" y="3432022"/>
                <a:ext cx="1449891" cy="368300"/>
              </a:xfrm>
              <a:prstGeom prst="rect">
                <a:avLst/>
              </a:prstGeom>
              <a:noFill/>
            </p:spPr>
            <p:txBody>
              <a:bodyPr wrap="square" rtlCol="0">
                <a:spAutoFit/>
              </a:bodyPr>
              <a:lstStyle/>
              <a:p>
                <a:pPr algn="ctr"/>
                <a:r>
                  <a:rPr lang="zh-CN" altLang="en-US" dirty="0">
                    <a:solidFill>
                      <a:srgbClr val="00355C"/>
                    </a:solidFill>
                  </a:rPr>
                  <a:t>声音传感器</a:t>
                </a:r>
                <a:endParaRPr lang="zh-CN" altLang="en-US" dirty="0">
                  <a:solidFill>
                    <a:srgbClr val="00355C"/>
                  </a:solidFill>
                </a:endParaRPr>
              </a:p>
            </p:txBody>
          </p:sp>
        </p:grpSp>
        <p:pic>
          <p:nvPicPr>
            <p:cNvPr id="8" name="图形 7" descr="建筑砖墙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731873" y="2875794"/>
              <a:ext cx="914400" cy="914400"/>
            </a:xfrm>
            <a:prstGeom prst="rect">
              <a:avLst/>
            </a:prstGeom>
          </p:spPr>
        </p:pic>
        <p:pic>
          <p:nvPicPr>
            <p:cNvPr id="10" name="图形 9" descr="条形图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0082" y="2843463"/>
              <a:ext cx="914400" cy="914400"/>
            </a:xfrm>
            <a:prstGeom prst="rect">
              <a:avLst/>
            </a:prstGeom>
          </p:spPr>
        </p:pic>
        <p:pic>
          <p:nvPicPr>
            <p:cNvPr id="59" name="图形 58" descr="区块链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591" y="1934903"/>
              <a:ext cx="914400" cy="914400"/>
            </a:xfrm>
            <a:prstGeom prst="rect">
              <a:avLst/>
            </a:prstGeom>
          </p:spPr>
        </p:pic>
        <p:pic>
          <p:nvPicPr>
            <p:cNvPr id="61" name="图形 60" descr="分支图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59831" y="3651412"/>
              <a:ext cx="914400" cy="914400"/>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sp>
        <p:nvSpPr>
          <p:cNvPr id="70" name="文本框 69"/>
          <p:cNvSpPr txBox="1"/>
          <p:nvPr/>
        </p:nvSpPr>
        <p:spPr>
          <a:xfrm>
            <a:off x="5273483" y="3301688"/>
            <a:ext cx="2011680" cy="645160"/>
          </a:xfrm>
          <a:prstGeom prst="rect">
            <a:avLst/>
          </a:prstGeom>
          <a:noFill/>
        </p:spPr>
        <p:txBody>
          <a:bodyPr wrap="none" rtlCol="0">
            <a:spAutoFit/>
          </a:bodyPr>
          <a:lstStyle/>
          <a:p>
            <a:r>
              <a:rPr lang="zh-CN" altLang="en-US" sz="3600" dirty="0"/>
              <a:t>技术架构</a:t>
            </a:r>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ECC3C"/>
                </a:solidFill>
              </a:rPr>
              <a:t>PART 03</a:t>
            </a:r>
            <a:endParaRPr lang="zh-CN" altLang="en-US" sz="5400" dirty="0">
              <a:solidFill>
                <a:srgbClr val="FECC3C"/>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tags/tag1.xml><?xml version="1.0" encoding="utf-8"?>
<p:tagLst xmlns:p="http://schemas.openxmlformats.org/presentationml/2006/main">
  <p:tag name="KSO_WPP_MARK_KEY" val="8e3a63ee-7c4c-4cc7-910b-0545fb034194"/>
  <p:tag name="COMMONDATA" val="eyJjb3VudCI6OCwiaGRpZCI6IjgzMzNhMmQ4ZWEwYTUwYTdmMjU4NjYzNmYyOTdkMmVhIiwidXNlckNvdW50Ijo4fQ=="/>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7C15D"/>
      </a:accent4>
      <a:accent5>
        <a:srgbClr val="5B9BD5"/>
      </a:accent5>
      <a:accent6>
        <a:srgbClr val="70AD47"/>
      </a:accent6>
      <a:hlink>
        <a:srgbClr val="0563C1"/>
      </a:hlink>
      <a:folHlink>
        <a:srgbClr val="954F72"/>
      </a:folHlink>
    </a:clrScheme>
    <a:fontScheme name="自定义 2">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187C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1185</Words>
  <Application>WPS 演示</Application>
  <PresentationFormat>宽屏</PresentationFormat>
  <Paragraphs>173</Paragraphs>
  <Slides>14</Slides>
  <Notes>0</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宋体</vt:lpstr>
      <vt:lpstr>Wingdings</vt:lpstr>
      <vt:lpstr>思源黑体 CN Bold</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M19162</dc:creator>
  <cp:lastModifiedBy>135</cp:lastModifiedBy>
  <cp:revision>118</cp:revision>
  <dcterms:created xsi:type="dcterms:W3CDTF">2022-06-07T07:57:00Z</dcterms:created>
  <dcterms:modified xsi:type="dcterms:W3CDTF">2022-10-18T15:27:41Z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FD172218089B4F4D966D8AD487E2A2A4</vt:lpwstr>
  </property>
  <property fmtid="{D5CDD505-2E9C-101B-9397-08002B2CF9AE}" pid="3" name="KSOProductBuildVer">
    <vt:lpwstr>2052-11.1.0.12598</vt:lpwstr>
  </property>
  <property fmtid="{D5CDD505-2E9C-101B-9397-08002B2CF9AE}" pid="4" name="KSOTemplateUUID">
    <vt:lpwstr>v1.0_mb_yLpHW7NDqDQGI0dhjKS5eg==</vt:lpwstr>
  </property>
</Properties>
</file>